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7" r:id="rId14"/>
    <p:sldId id="274" r:id="rId15"/>
    <p:sldId id="275" r:id="rId16"/>
    <p:sldId id="281" r:id="rId17"/>
    <p:sldId id="280" r:id="rId18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63C"/>
    <a:srgbClr val="16A085"/>
    <a:srgbClr val="C0392B"/>
    <a:srgbClr val="FFDF1D"/>
    <a:srgbClr val="F2D500"/>
    <a:srgbClr val="FFDB01"/>
    <a:srgbClr val="D6AD00"/>
    <a:srgbClr val="3496C2"/>
    <a:srgbClr val="FF5925"/>
    <a:srgbClr val="D50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88013" autoAdjust="0"/>
  </p:normalViewPr>
  <p:slideViewPr>
    <p:cSldViewPr snapToGrid="0">
      <p:cViewPr varScale="1">
        <p:scale>
          <a:sx n="72" d="100"/>
          <a:sy n="72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95ACF03-3325-44DB-9F4E-777751746891}" type="datetimeFigureOut">
              <a:rPr lang="fa-IR" smtClean="0"/>
              <a:t>22/06/1446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3EB41EB-9425-4772-BD84-2A1975C63C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191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3558BFB-697B-47D1-A69B-E0C0EDE89249}" type="datetimeFigureOut">
              <a:rPr lang="fa-IR" smtClean="0"/>
              <a:t>22/06/1446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081B490-E9B6-49C4-B799-647A48A1E1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53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مکان های تجاری برای جذب افراد، سرمایه زیادی رو به جاذبه های معماری و زیباسازی فضای ظاهری شون اختصاص میدهند</a:t>
            </a:r>
          </a:p>
          <a:p>
            <a:endParaRPr lang="fa-IR" dirty="0"/>
          </a:p>
          <a:p>
            <a:r>
              <a:rPr lang="fa-IR" dirty="0"/>
              <a:t>و دلیل این کار اینه که مردم جذب زیبایی هایی ظاهری میشن</a:t>
            </a:r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ترکیب طیف های گسترده نور و حرکت این جاذبه هارو چند برابر میکنه</a:t>
            </a:r>
          </a:p>
          <a:p>
            <a:r>
              <a:rPr lang="fa-IR" dirty="0"/>
              <a:t>مخصوصا این که این محصول در کشور ما کاملا چیز جدید و ناشناخته ای هست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B490-E9B6-49C4-B799-647A48A1E182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975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1B51-3656-454A-9463-A6B6CDFDE1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9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 whitout slid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95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slid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3169" y="6356351"/>
            <a:ext cx="449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r>
              <a:rPr lang="fa-IR"/>
              <a:t>18/</a:t>
            </a:r>
            <a:endParaRPr lang="fa-I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fld id="{D3E5406C-1E67-41A9-8FD6-5366AB0FDB68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18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3169" y="6356351"/>
            <a:ext cx="449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r>
              <a:rPr lang="fa-IR"/>
              <a:t>18/</a:t>
            </a:r>
            <a:endParaRPr lang="fa-I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fld id="{D3E5406C-1E67-41A9-8FD6-5366AB0FDB68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692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-500398" y="1034254"/>
            <a:ext cx="10325100" cy="4855335"/>
          </a:xfrm>
          <a:prstGeom prst="rect">
            <a:avLst/>
          </a:prstGeom>
          <a:solidFill>
            <a:srgbClr val="277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4172735" y="953619"/>
            <a:ext cx="798532" cy="4950674"/>
            <a:chOff x="5696735" y="968132"/>
            <a:chExt cx="798532" cy="4950674"/>
          </a:xfrm>
        </p:grpSpPr>
        <p:sp>
          <p:nvSpPr>
            <p:cNvPr id="123" name="Pentagon 122"/>
            <p:cNvSpPr/>
            <p:nvPr/>
          </p:nvSpPr>
          <p:spPr>
            <a:xfrm rot="5400000">
              <a:off x="5726717" y="938150"/>
              <a:ext cx="738568" cy="798532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696735" y="5599338"/>
              <a:ext cx="798532" cy="3194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1952624" y="2422833"/>
            <a:ext cx="5238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2000" dirty="0">
                <a:solidFill>
                  <a:srgbClr val="F2F2F2"/>
                </a:solidFill>
                <a:cs typeface="B Homa" panose="00000400000000000000" pitchFamily="2" charset="-78"/>
              </a:rPr>
              <a:t>نام گروه/شرکت</a:t>
            </a:r>
            <a:r>
              <a:rPr lang="en-US" altLang="en-US" sz="2000" dirty="0">
                <a:solidFill>
                  <a:srgbClr val="F2F2F2"/>
                </a:solidFill>
                <a:cs typeface="B Homa" panose="00000400000000000000" pitchFamily="2" charset="-78"/>
              </a:rPr>
              <a:t> </a:t>
            </a:r>
            <a:r>
              <a:rPr lang="fa-IR" altLang="en-US" sz="2000" dirty="0">
                <a:solidFill>
                  <a:srgbClr val="F2F2F2"/>
                </a:solidFill>
                <a:cs typeface="B Homa" panose="00000400000000000000" pitchFamily="2" charset="-78"/>
              </a:rPr>
              <a:t> در این قسمت درج شود</a:t>
            </a:r>
            <a:endParaRPr lang="id-ID" altLang="en-US" sz="2000" dirty="0">
              <a:solidFill>
                <a:srgbClr val="F2F2F2"/>
              </a:solidFill>
              <a:cs typeface="B Homa" panose="00000400000000000000" pitchFamily="2" charset="-78"/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1649411" y="3342110"/>
            <a:ext cx="58451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a-IR" sz="2000" dirty="0">
                <a:solidFill>
                  <a:srgbClr val="F2F2F2"/>
                </a:solidFill>
                <a:cs typeface="B Homa" panose="00000400000000000000" pitchFamily="2" charset="-78"/>
              </a:rPr>
              <a:t>عنوان ایده محوری درج شود</a:t>
            </a:r>
          </a:p>
          <a:p>
            <a:pPr algn="ctr"/>
            <a:r>
              <a:rPr lang="fa-IR" altLang="en-US" sz="2000" dirty="0">
                <a:solidFill>
                  <a:srgbClr val="F2F2F2"/>
                </a:solidFill>
                <a:latin typeface="Lato Hairline" pitchFamily="34" charset="0"/>
                <a:cs typeface="B Homa" panose="00000400000000000000" pitchFamily="2" charset="-78"/>
              </a:rPr>
              <a:t>...................................</a:t>
            </a:r>
            <a:endParaRPr lang="id-ID" altLang="en-US" sz="6600" dirty="0">
              <a:solidFill>
                <a:srgbClr val="F2F2F2"/>
              </a:solidFill>
              <a:latin typeface="Lato Hairline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335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5911" y="324325"/>
            <a:ext cx="95218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چکیده طرح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6991" y="1653758"/>
            <a:ext cx="2261107" cy="639219"/>
          </a:xfrm>
          <a:prstGeom prst="rect">
            <a:avLst/>
          </a:prstGeo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مشکلات نمونه های موجود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44153" y="261785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4383" y="2534291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24383" y="311415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24383" y="369402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24383" y="4520116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44153" y="326610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44153" y="3985994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19887" y="1773312"/>
            <a:ext cx="1776613" cy="400110"/>
          </a:xfrm>
          <a:prstGeom prst="rect">
            <a:avLst/>
          </a:prstGeo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مزیت محصول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10</a:t>
            </a:fld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42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9" name="Rectangle 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8751" y="1079258"/>
            <a:ext cx="1431609" cy="400110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بازار هدف</a:t>
            </a:r>
          </a:p>
        </p:txBody>
      </p:sp>
      <p:sp>
        <p:nvSpPr>
          <p:cNvPr id="196" name="Freeform 8"/>
          <p:cNvSpPr>
            <a:spLocks/>
          </p:cNvSpPr>
          <p:nvPr/>
        </p:nvSpPr>
        <p:spPr bwMode="auto">
          <a:xfrm>
            <a:off x="697085" y="4070750"/>
            <a:ext cx="555781" cy="1170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9"/>
              </a:cxn>
              <a:cxn ang="0">
                <a:pos x="203" y="649"/>
              </a:cxn>
              <a:cxn ang="0">
                <a:pos x="0" y="0"/>
              </a:cxn>
            </a:cxnLst>
            <a:rect l="0" t="0" r="r" b="b"/>
            <a:pathLst>
              <a:path w="203" h="649">
                <a:moveTo>
                  <a:pt x="0" y="0"/>
                </a:moveTo>
                <a:lnTo>
                  <a:pt x="0" y="649"/>
                </a:lnTo>
                <a:lnTo>
                  <a:pt x="203" y="64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7" name="Freeform 10"/>
          <p:cNvSpPr>
            <a:spLocks/>
          </p:cNvSpPr>
          <p:nvPr/>
        </p:nvSpPr>
        <p:spPr bwMode="auto">
          <a:xfrm>
            <a:off x="1266554" y="3551534"/>
            <a:ext cx="1171793" cy="1689254"/>
          </a:xfrm>
          <a:custGeom>
            <a:avLst/>
            <a:gdLst/>
            <a:ahLst/>
            <a:cxnLst>
              <a:cxn ang="0">
                <a:pos x="215" y="0"/>
              </a:cxn>
              <a:cxn ang="0">
                <a:pos x="428" y="937"/>
              </a:cxn>
              <a:cxn ang="0">
                <a:pos x="0" y="937"/>
              </a:cxn>
              <a:cxn ang="0">
                <a:pos x="215" y="0"/>
              </a:cxn>
            </a:cxnLst>
            <a:rect l="0" t="0" r="r" b="b"/>
            <a:pathLst>
              <a:path w="428" h="937">
                <a:moveTo>
                  <a:pt x="215" y="0"/>
                </a:moveTo>
                <a:lnTo>
                  <a:pt x="428" y="937"/>
                </a:lnTo>
                <a:lnTo>
                  <a:pt x="0" y="937"/>
                </a:lnTo>
                <a:lnTo>
                  <a:pt x="215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8" name="Freeform 12"/>
          <p:cNvSpPr>
            <a:spLocks/>
          </p:cNvSpPr>
          <p:nvPr/>
        </p:nvSpPr>
        <p:spPr bwMode="auto">
          <a:xfrm>
            <a:off x="1855189" y="3564155"/>
            <a:ext cx="583160" cy="167663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30"/>
              </a:cxn>
              <a:cxn ang="0">
                <a:pos x="213" y="930"/>
              </a:cxn>
              <a:cxn ang="0">
                <a:pos x="213" y="930"/>
              </a:cxn>
              <a:cxn ang="0">
                <a:pos x="213" y="930"/>
              </a:cxn>
              <a:cxn ang="0">
                <a:pos x="0" y="0"/>
              </a:cxn>
            </a:cxnLst>
            <a:rect l="0" t="0" r="r" b="b"/>
            <a:pathLst>
              <a:path w="213" h="930">
                <a:moveTo>
                  <a:pt x="0" y="0"/>
                </a:moveTo>
                <a:lnTo>
                  <a:pt x="0" y="930"/>
                </a:lnTo>
                <a:lnTo>
                  <a:pt x="213" y="930"/>
                </a:lnTo>
                <a:lnTo>
                  <a:pt x="213" y="930"/>
                </a:lnTo>
                <a:lnTo>
                  <a:pt x="213" y="93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9" name="Freeform 15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0"/>
                </a:lnTo>
                <a:lnTo>
                  <a:pt x="198" y="471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0" name="Freeform 16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0"/>
                </a:lnTo>
                <a:lnTo>
                  <a:pt x="198" y="471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71"/>
              </a:cxn>
              <a:cxn ang="0">
                <a:pos x="198" y="471"/>
              </a:cxn>
              <a:cxn ang="0">
                <a:pos x="198" y="471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471"/>
                </a:lnTo>
                <a:lnTo>
                  <a:pt x="198" y="471"/>
                </a:lnTo>
                <a:lnTo>
                  <a:pt x="198" y="471"/>
                </a:lnTo>
                <a:lnTo>
                  <a:pt x="198" y="471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2" name="Freeform 20"/>
          <p:cNvSpPr>
            <a:spLocks/>
          </p:cNvSpPr>
          <p:nvPr/>
        </p:nvSpPr>
        <p:spPr bwMode="auto">
          <a:xfrm>
            <a:off x="3533480" y="3977003"/>
            <a:ext cx="1089658" cy="1263785"/>
          </a:xfrm>
          <a:custGeom>
            <a:avLst/>
            <a:gdLst/>
            <a:ahLst/>
            <a:cxnLst>
              <a:cxn ang="0">
                <a:pos x="199" y="0"/>
              </a:cxn>
              <a:cxn ang="0">
                <a:pos x="398" y="701"/>
              </a:cxn>
              <a:cxn ang="0">
                <a:pos x="0" y="701"/>
              </a:cxn>
              <a:cxn ang="0">
                <a:pos x="199" y="0"/>
              </a:cxn>
            </a:cxnLst>
            <a:rect l="0" t="0" r="r" b="b"/>
            <a:pathLst>
              <a:path w="398" h="701">
                <a:moveTo>
                  <a:pt x="199" y="0"/>
                </a:moveTo>
                <a:lnTo>
                  <a:pt x="398" y="701"/>
                </a:lnTo>
                <a:lnTo>
                  <a:pt x="0" y="701"/>
                </a:lnTo>
                <a:lnTo>
                  <a:pt x="19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3" name="Freeform 22"/>
          <p:cNvSpPr>
            <a:spLocks/>
          </p:cNvSpPr>
          <p:nvPr/>
        </p:nvSpPr>
        <p:spPr bwMode="auto">
          <a:xfrm>
            <a:off x="4086523" y="3986018"/>
            <a:ext cx="536615" cy="12547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96"/>
              </a:cxn>
              <a:cxn ang="0">
                <a:pos x="196" y="696"/>
              </a:cxn>
              <a:cxn ang="0">
                <a:pos x="0" y="0"/>
              </a:cxn>
            </a:cxnLst>
            <a:rect l="0" t="0" r="r" b="b"/>
            <a:pathLst>
              <a:path w="196" h="696">
                <a:moveTo>
                  <a:pt x="0" y="0"/>
                </a:moveTo>
                <a:lnTo>
                  <a:pt x="0" y="696"/>
                </a:lnTo>
                <a:lnTo>
                  <a:pt x="196" y="69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4" name="Freeform 24"/>
          <p:cNvSpPr>
            <a:spLocks/>
          </p:cNvSpPr>
          <p:nvPr/>
        </p:nvSpPr>
        <p:spPr bwMode="auto">
          <a:xfrm>
            <a:off x="4642303" y="4213174"/>
            <a:ext cx="1070494" cy="1027614"/>
          </a:xfrm>
          <a:custGeom>
            <a:avLst/>
            <a:gdLst/>
            <a:ahLst/>
            <a:cxnLst>
              <a:cxn ang="0">
                <a:pos x="196" y="0"/>
              </a:cxn>
              <a:cxn ang="0">
                <a:pos x="391" y="570"/>
              </a:cxn>
              <a:cxn ang="0">
                <a:pos x="0" y="570"/>
              </a:cxn>
              <a:cxn ang="0">
                <a:pos x="196" y="0"/>
              </a:cxn>
            </a:cxnLst>
            <a:rect l="0" t="0" r="r" b="b"/>
            <a:pathLst>
              <a:path w="391" h="570">
                <a:moveTo>
                  <a:pt x="196" y="0"/>
                </a:moveTo>
                <a:lnTo>
                  <a:pt x="391" y="570"/>
                </a:lnTo>
                <a:lnTo>
                  <a:pt x="0" y="570"/>
                </a:lnTo>
                <a:lnTo>
                  <a:pt x="19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5" name="Freeform 25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0"/>
                </a:lnTo>
                <a:lnTo>
                  <a:pt x="192" y="568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6" name="Freeform 26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0"/>
                </a:lnTo>
                <a:lnTo>
                  <a:pt x="192" y="56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7" name="Freeform 28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8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568"/>
                </a:lnTo>
                <a:lnTo>
                  <a:pt x="192" y="56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8" name="Freeform 30"/>
          <p:cNvSpPr>
            <a:spLocks/>
          </p:cNvSpPr>
          <p:nvPr/>
        </p:nvSpPr>
        <p:spPr bwMode="auto">
          <a:xfrm>
            <a:off x="5723747" y="3737227"/>
            <a:ext cx="1141677" cy="1503561"/>
          </a:xfrm>
          <a:custGeom>
            <a:avLst/>
            <a:gdLst/>
            <a:ahLst/>
            <a:cxnLst>
              <a:cxn ang="0">
                <a:pos x="209" y="0"/>
              </a:cxn>
              <a:cxn ang="0">
                <a:pos x="417" y="834"/>
              </a:cxn>
              <a:cxn ang="0">
                <a:pos x="0" y="834"/>
              </a:cxn>
              <a:cxn ang="0">
                <a:pos x="209" y="0"/>
              </a:cxn>
            </a:cxnLst>
            <a:rect l="0" t="0" r="r" b="b"/>
            <a:pathLst>
              <a:path w="417" h="834">
                <a:moveTo>
                  <a:pt x="209" y="0"/>
                </a:moveTo>
                <a:lnTo>
                  <a:pt x="417" y="834"/>
                </a:lnTo>
                <a:lnTo>
                  <a:pt x="0" y="834"/>
                </a:lnTo>
                <a:lnTo>
                  <a:pt x="2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40" name="Left Arrow 239"/>
          <p:cNvSpPr/>
          <p:nvPr/>
        </p:nvSpPr>
        <p:spPr>
          <a:xfrm>
            <a:off x="6215303" y="1172834"/>
            <a:ext cx="493472" cy="254504"/>
          </a:xfrm>
          <a:prstGeom prst="leftArrow">
            <a:avLst/>
          </a:prstGeom>
          <a:solidFill>
            <a:srgbClr val="00A7C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cs typeface="B Homa" panose="00000400000000000000" pitchFamily="2" charset="-78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839592" y="1912538"/>
            <a:ext cx="3112616" cy="377867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B Homa" panose="00000400000000000000" pitchFamily="2" charset="-78"/>
              </a:rPr>
              <a:t>فعالیت های بازاریابی انجام شده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11</a:t>
            </a:fld>
            <a:endParaRPr lang="fa-IR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072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240" grpId="0" animBg="1"/>
      <p:bldP spid="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12</a:t>
            </a:fld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12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68185" y="1417467"/>
            <a:ext cx="4961728" cy="400110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میزان سرمایه مورد نیاز طرح و نحوه تامین مالی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13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11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7284" y="324325"/>
            <a:ext cx="7694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شرح فنی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14</a:t>
            </a:fld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73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7284" y="324325"/>
            <a:ext cx="7694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شرح فنی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15</a:t>
            </a:fld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03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232505" y="1290719"/>
            <a:ext cx="69706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2400" dirty="0">
                <a:solidFill>
                  <a:srgbClr val="16A085"/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پیش بینی فروش و درامد حاصل برای سال آینده در سه وضعیت: </a:t>
            </a:r>
            <a:r>
              <a:rPr lang="fa-IR" altLang="en-US" sz="2400" dirty="0">
                <a:solidFill>
                  <a:srgbClr val="FF0000"/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محتمل، بدبینانه و خوش بینانه</a:t>
            </a:r>
            <a:endParaRPr lang="id-ID" altLang="en-US" sz="2400" dirty="0">
              <a:solidFill>
                <a:srgbClr val="FF0000"/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8870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 dirty="0"/>
              <a:t>18/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16</a:t>
            </a:fld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33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0808" y="3519488"/>
            <a:ext cx="47172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3000" b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ea typeface="Roboto" panose="02000000000000000000" pitchFamily="2" charset="0"/>
                <a:cs typeface="B Homa" panose="00000400000000000000" pitchFamily="2" charset="-78"/>
              </a:rPr>
              <a:t>THANKS FOR WATCHING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33550" y="2588180"/>
            <a:ext cx="5676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4200" dirty="0">
                <a:solidFill>
                  <a:srgbClr val="F6763C"/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سپاس از حضور شما</a:t>
            </a:r>
            <a:endParaRPr lang="id-ID" altLang="en-US" sz="4200" dirty="0">
              <a:solidFill>
                <a:srgbClr val="F6763C"/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 dirty="0"/>
              <a:t>18/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4361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87541" y="1254976"/>
            <a:ext cx="47689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اعضا و سوابق : مدیر عامل، هیات مدیره و سهامداران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738869" y="0"/>
            <a:ext cx="405130" cy="6858000"/>
            <a:chOff x="8738869" y="0"/>
            <a:chExt cx="405130" cy="6858000"/>
          </a:xfrm>
        </p:grpSpPr>
        <p:sp>
          <p:nvSpPr>
            <p:cNvPr id="24" name="Rectangle 23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7975078" y="3251437"/>
              <a:ext cx="191077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600" dirty="0">
                  <a:solidFill>
                    <a:schemeClr val="bg1"/>
                  </a:solidFill>
                  <a:latin typeface="Bebas Neue" panose="020B0606020202050201" pitchFamily="34" charset="0"/>
                  <a:cs typeface="MRT_Sazeh Bold" panose="00000400000000000000" pitchFamily="2" charset="-78"/>
                </a:rPr>
                <a:t>توسعه سیستم کیهان</a:t>
              </a:r>
              <a:endParaRPr lang="en-US" sz="1600" dirty="0">
                <a:solidFill>
                  <a:schemeClr val="bg1"/>
                </a:solidFill>
                <a:latin typeface="Bebas Neue" panose="020B0606020202050201" pitchFamily="34" charset="0"/>
                <a:cs typeface="MRT_Sazeh Bold" panose="00000400000000000000" pitchFamily="2" charset="-78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738870" y="0"/>
            <a:ext cx="405130" cy="6858000"/>
            <a:chOff x="8738869" y="0"/>
            <a:chExt cx="405130" cy="6858000"/>
          </a:xfrm>
        </p:grpSpPr>
        <p:sp>
          <p:nvSpPr>
            <p:cNvPr id="32" name="Rectangle 31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6700423" y="3329219"/>
              <a:ext cx="439471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a-IR" sz="1600" dirty="0">
                  <a:solidFill>
                    <a:srgbClr val="FF0000"/>
                  </a:solidFill>
                  <a:latin typeface="Bebas Neue" panose="020B0606020202050201" pitchFamily="34" charset="0"/>
                  <a:cs typeface="B Homa" panose="00000400000000000000" pitchFamily="2" charset="-78"/>
                </a:rPr>
                <a:t>عنوان ایده محوری در این محل درج شود</a:t>
              </a:r>
              <a:endParaRPr lang="en-US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3447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3</a:t>
            </a:fld>
            <a:endParaRPr lang="fa-IR" dirty="0"/>
          </a:p>
        </p:txBody>
      </p:sp>
      <p:sp>
        <p:nvSpPr>
          <p:cNvPr id="39" name="Rectangle 3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96045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40419" y="324325"/>
            <a:ext cx="126316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معرفی شرکت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65492" y="1457661"/>
            <a:ext cx="2127851" cy="48180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1">
              <a:defRPr/>
            </a:pPr>
            <a:r>
              <a:rPr lang="fa-IR" sz="2000" kern="0" dirty="0">
                <a:solidFill>
                  <a:srgbClr val="3496C2"/>
                </a:solidFill>
                <a:cs typeface="B Homa" panose="00000400000000000000" pitchFamily="2" charset="-78"/>
              </a:rPr>
              <a:t>حوزه‌های فعالیت</a:t>
            </a:r>
            <a:endParaRPr lang="en-US" sz="20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49" name="Oval 18"/>
          <p:cNvSpPr>
            <a:spLocks noChangeAspect="1" noChangeArrowheads="1"/>
          </p:cNvSpPr>
          <p:nvPr/>
        </p:nvSpPr>
        <p:spPr bwMode="auto">
          <a:xfrm rot="16200000">
            <a:off x="4973246" y="2756379"/>
            <a:ext cx="1881194" cy="188515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0">
            <a:solidFill>
              <a:schemeClr val="bg1">
                <a:lumMod val="85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3618269" y="2446577"/>
            <a:ext cx="675000" cy="675000"/>
            <a:chOff x="5385173" y="1917525"/>
            <a:chExt cx="1440000" cy="1440000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3F3F3F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3F3F3F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9" name="Group 78"/>
          <p:cNvGrpSpPr>
            <a:grpSpLocks noChangeAspect="1"/>
          </p:cNvGrpSpPr>
          <p:nvPr/>
        </p:nvGrpSpPr>
        <p:grpSpPr>
          <a:xfrm>
            <a:off x="3618269" y="3390566"/>
            <a:ext cx="675000" cy="675000"/>
            <a:chOff x="5385173" y="1917525"/>
            <a:chExt cx="1440000" cy="1440000"/>
          </a:xfrm>
        </p:grpSpPr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2DA7E0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2DA7E0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3618269" y="4334229"/>
            <a:ext cx="675000" cy="675000"/>
            <a:chOff x="5385173" y="1917525"/>
            <a:chExt cx="1440000" cy="1440000"/>
          </a:xfrm>
        </p:grpSpPr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16A085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16A085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283845" y="2762647"/>
            <a:ext cx="488805" cy="1900893"/>
            <a:chOff x="4073344" y="2409504"/>
            <a:chExt cx="651740" cy="2534524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082869" y="2414050"/>
              <a:ext cx="152966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4235835" y="2409504"/>
              <a:ext cx="0" cy="2534524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>
              <a:off x="4082869" y="4944028"/>
              <a:ext cx="152966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4073344" y="3691994"/>
              <a:ext cx="651740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oval" w="sm" len="sm"/>
            </a:ln>
            <a:effectLst/>
          </p:spPr>
        </p:cxnSp>
      </p:grp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4</a:t>
            </a:fld>
            <a:endParaRPr lang="fa-IR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53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911" y="324325"/>
            <a:ext cx="95218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چکیده طرح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457930" y="927993"/>
            <a:ext cx="2089425" cy="48180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2000" kern="0" dirty="0">
                <a:solidFill>
                  <a:srgbClr val="3496C2"/>
                </a:solidFill>
                <a:cs typeface="B Homa" panose="00000400000000000000" pitchFamily="2" charset="-78"/>
              </a:rPr>
              <a:t>مسئله و راهکار</a:t>
            </a:r>
            <a:endParaRPr lang="en-US" sz="20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1123" y="153799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1123" y="2220195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1123" y="2742271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1123" y="385306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1123" y="4723932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1123" y="5376690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1123" y="5987472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5</a:t>
            </a:fld>
            <a:endParaRPr lang="fa-IR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77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" grpId="0"/>
      <p:bldP spid="19" grpId="0"/>
      <p:bldP spid="21" grpId="0"/>
      <p:bldP spid="22" grpId="0"/>
      <p:bldP spid="23" grpId="0"/>
      <p:bldP spid="24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911" y="324325"/>
            <a:ext cx="95218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چکیده طرح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943626" y="1052937"/>
            <a:ext cx="4006417" cy="3944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1600" kern="0" dirty="0">
                <a:solidFill>
                  <a:srgbClr val="3496C2"/>
                </a:solidFill>
                <a:cs typeface="B Homa" panose="00000400000000000000" pitchFamily="2" charset="-78"/>
              </a:rPr>
              <a:t>عنوان محصول: ...........................</a:t>
            </a:r>
            <a:endParaRPr lang="en-US" sz="16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6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5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911" y="324325"/>
            <a:ext cx="95218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چکیده طرح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943626" y="1052937"/>
            <a:ext cx="4006417" cy="3944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1600" kern="0" dirty="0">
                <a:solidFill>
                  <a:srgbClr val="3496C2"/>
                </a:solidFill>
                <a:cs typeface="B Homa" panose="00000400000000000000" pitchFamily="2" charset="-78"/>
              </a:rPr>
              <a:t>عنوان محصول: .................................</a:t>
            </a:r>
            <a:endParaRPr lang="en-US" sz="16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7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836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911" y="324325"/>
            <a:ext cx="95218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چکیده طرح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8</a:t>
            </a:fld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296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911" y="324325"/>
            <a:ext cx="95218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چکیده طرح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a-IR"/>
              <a:t>18/</a:t>
            </a:r>
            <a:endParaRPr lang="fa-IR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9</a:t>
            </a:fld>
            <a:endParaRPr lang="fa-IR" dirty="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27290" y="1052937"/>
            <a:ext cx="5322753" cy="3944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1600" kern="0" dirty="0">
                <a:solidFill>
                  <a:srgbClr val="3496C2"/>
                </a:solidFill>
                <a:cs typeface="B Homa" panose="00000400000000000000" pitchFamily="2" charset="-78"/>
              </a:rPr>
              <a:t>تصاویر محصول</a:t>
            </a:r>
            <a:endParaRPr lang="en-US" sz="16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700424" y="3329219"/>
            <a:ext cx="43947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a-IR" sz="1600" dirty="0">
                <a:solidFill>
                  <a:srgbClr val="FF0000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ایده محوری در این محل درج شود</a:t>
            </a:r>
            <a:endParaRPr lang="en-US" sz="1600" dirty="0">
              <a:solidFill>
                <a:srgbClr val="FF0000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7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Clear whitout slide number">
  <a:themeElements>
    <a:clrScheme name="Vitamin C">
      <a:dk1>
        <a:srgbClr val="000000"/>
      </a:dk1>
      <a:lt1>
        <a:srgbClr val="FFFFFF"/>
      </a:lt1>
      <a:dk2>
        <a:srgbClr val="202125"/>
      </a:dk2>
      <a:lt2>
        <a:srgbClr val="FFFCFF"/>
      </a:lt2>
      <a:accent1>
        <a:srgbClr val="004B62"/>
      </a:accent1>
      <a:accent2>
        <a:srgbClr val="22957B"/>
      </a:accent2>
      <a:accent3>
        <a:srgbClr val="C5E041"/>
      </a:accent3>
      <a:accent4>
        <a:srgbClr val="FEE419"/>
      </a:accent4>
      <a:accent5>
        <a:srgbClr val="FD7F00"/>
      </a:accent5>
      <a:accent6>
        <a:srgbClr val="EE3B42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</TotalTime>
  <Words>367</Words>
  <Application>Microsoft Office PowerPoint</Application>
  <PresentationFormat>On-screen Show (4:3)</PresentationFormat>
  <Paragraphs>98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 Homa</vt:lpstr>
      <vt:lpstr>Bebas Neue</vt:lpstr>
      <vt:lpstr>Calibri</vt:lpstr>
      <vt:lpstr>Lato</vt:lpstr>
      <vt:lpstr>Lato Hairline</vt:lpstr>
      <vt:lpstr>XeroSans</vt:lpstr>
      <vt:lpstr>Clear whitout slide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Ehsan</dc:creator>
  <cp:lastModifiedBy>ABC</cp:lastModifiedBy>
  <cp:revision>111</cp:revision>
  <dcterms:created xsi:type="dcterms:W3CDTF">2019-10-28T13:50:06Z</dcterms:created>
  <dcterms:modified xsi:type="dcterms:W3CDTF">2024-12-23T09:43:05Z</dcterms:modified>
</cp:coreProperties>
</file>