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1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9" r:id="rId3"/>
    <p:sldId id="260" r:id="rId4"/>
    <p:sldId id="258" r:id="rId5"/>
    <p:sldId id="263" r:id="rId6"/>
    <p:sldId id="282" r:id="rId7"/>
    <p:sldId id="283" r:id="rId8"/>
    <p:sldId id="284" r:id="rId9"/>
    <p:sldId id="265" r:id="rId10"/>
    <p:sldId id="269" r:id="rId11"/>
    <p:sldId id="273" r:id="rId12"/>
    <p:sldId id="277" r:id="rId13"/>
    <p:sldId id="285" r:id="rId14"/>
    <p:sldId id="281" r:id="rId15"/>
    <p:sldId id="280" r:id="rId16"/>
  </p:sldIdLst>
  <p:sldSz cx="9144000" cy="6858000" type="screen4x3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392B"/>
    <a:srgbClr val="FFDF1D"/>
    <a:srgbClr val="F2D500"/>
    <a:srgbClr val="FFDB01"/>
    <a:srgbClr val="D6AD00"/>
    <a:srgbClr val="3496C2"/>
    <a:srgbClr val="16A085"/>
    <a:srgbClr val="FF5925"/>
    <a:srgbClr val="F6763C"/>
    <a:srgbClr val="D509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00" autoAdjust="0"/>
    <p:restoredTop sz="88013" autoAdjust="0"/>
  </p:normalViewPr>
  <p:slideViewPr>
    <p:cSldViewPr snapToGrid="0">
      <p:cViewPr varScale="1">
        <p:scale>
          <a:sx n="72" d="100"/>
          <a:sy n="72" d="100"/>
        </p:scale>
        <p:origin x="144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295ACF03-3325-44DB-9F4E-777751746891}" type="datetimeFigureOut">
              <a:rPr lang="fa-IR" smtClean="0"/>
              <a:t>22/06/1446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D3EB41EB-9425-4772-BD84-2A1975C63CD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51913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73558BFB-697B-47D1-A69B-E0C0EDE89249}" type="datetimeFigureOut">
              <a:rPr lang="fa-IR" smtClean="0"/>
              <a:t>22/06/1446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E081B490-E9B6-49C4-B799-647A48A1E18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7532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/>
              <a:t>مکان های تجاری برای جذب افراد، سرمایه زیادی رو به جاذبه های معماری و زیباسازی فضای ظاهری شون اختصاص میدهند</a:t>
            </a:r>
          </a:p>
          <a:p>
            <a:endParaRPr lang="fa-IR" dirty="0"/>
          </a:p>
          <a:p>
            <a:r>
              <a:rPr lang="fa-IR" dirty="0"/>
              <a:t>و دلیل این کار اینه که مردم جذب زیبایی هایی ظاهری میشن</a:t>
            </a:r>
          </a:p>
          <a:p>
            <a:endParaRPr lang="fa-IR" dirty="0"/>
          </a:p>
          <a:p>
            <a:endParaRPr lang="fa-IR" dirty="0"/>
          </a:p>
          <a:p>
            <a:r>
              <a:rPr lang="fa-IR" dirty="0"/>
              <a:t>ترکیب طیف های گسترده نور و حرکت این جاذبه هارو چند برابر میکنه</a:t>
            </a:r>
          </a:p>
          <a:p>
            <a:r>
              <a:rPr lang="fa-IR" dirty="0"/>
              <a:t>مخصوصا این که این محصول در کشور ما کاملا چیز جدید و ناشناخته ای هست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1B490-E9B6-49C4-B799-647A48A1E182}" type="slidenum">
              <a:rPr lang="fa-IR" smtClean="0"/>
              <a:t>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29753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11B51-3656-454A-9463-A6B6CDFDE17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490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ear whitout slide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6955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ith slide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93169" y="6356351"/>
            <a:ext cx="449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cs typeface="B Homa" panose="00000400000000000000" pitchFamily="2" charset="-78"/>
              </a:defRPr>
            </a:lvl1pPr>
          </a:lstStyle>
          <a:p>
            <a:r>
              <a:rPr lang="fa-IR"/>
              <a:t>18/</a:t>
            </a:r>
            <a:endParaRPr lang="fa-I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50930" y="6356350"/>
            <a:ext cx="4998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cs typeface="B Homa" panose="00000400000000000000" pitchFamily="2" charset="-78"/>
              </a:defRPr>
            </a:lvl1pPr>
          </a:lstStyle>
          <a:p>
            <a:fld id="{D3E5406C-1E67-41A9-8FD6-5366AB0FDB68}" type="slidenum">
              <a:rPr lang="fa-IR" smtClean="0"/>
              <a:pPr/>
              <a:t>‹#›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921815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93169" y="6356351"/>
            <a:ext cx="449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cs typeface="B Homa" panose="00000400000000000000" pitchFamily="2" charset="-78"/>
              </a:defRPr>
            </a:lvl1pPr>
          </a:lstStyle>
          <a:p>
            <a:r>
              <a:rPr lang="fa-IR"/>
              <a:t>18/</a:t>
            </a:r>
            <a:endParaRPr lang="fa-IR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50930" y="6356350"/>
            <a:ext cx="4998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cs typeface="B Homa" panose="00000400000000000000" pitchFamily="2" charset="-78"/>
              </a:defRPr>
            </a:lvl1pPr>
          </a:lstStyle>
          <a:p>
            <a:fld id="{D3E5406C-1E67-41A9-8FD6-5366AB0FDB68}" type="slidenum">
              <a:rPr lang="fa-IR" smtClean="0"/>
              <a:pPr/>
              <a:t>‹#›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269208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9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115"/>
          <p:cNvSpPr/>
          <p:nvPr/>
        </p:nvSpPr>
        <p:spPr>
          <a:xfrm>
            <a:off x="-500398" y="1034254"/>
            <a:ext cx="10325100" cy="4855335"/>
          </a:xfrm>
          <a:prstGeom prst="rect">
            <a:avLst/>
          </a:prstGeom>
          <a:solidFill>
            <a:srgbClr val="277C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Homa" panose="00000400000000000000" pitchFamily="2" charset="-78"/>
            </a:endParaRPr>
          </a:p>
        </p:txBody>
      </p:sp>
      <p:grpSp>
        <p:nvGrpSpPr>
          <p:cNvPr id="122" name="Group 121"/>
          <p:cNvGrpSpPr/>
          <p:nvPr/>
        </p:nvGrpSpPr>
        <p:grpSpPr>
          <a:xfrm>
            <a:off x="4172735" y="953619"/>
            <a:ext cx="798532" cy="4950674"/>
            <a:chOff x="5696735" y="968132"/>
            <a:chExt cx="798532" cy="4950674"/>
          </a:xfrm>
        </p:grpSpPr>
        <p:sp>
          <p:nvSpPr>
            <p:cNvPr id="123" name="Pentagon 122"/>
            <p:cNvSpPr/>
            <p:nvPr/>
          </p:nvSpPr>
          <p:spPr>
            <a:xfrm rot="5400000">
              <a:off x="5726717" y="938150"/>
              <a:ext cx="738568" cy="798532"/>
            </a:xfrm>
            <a:prstGeom prst="homePlat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B Homa" panose="00000400000000000000" pitchFamily="2" charset="-78"/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5696735" y="5599338"/>
              <a:ext cx="798532" cy="31946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B Homa" panose="00000400000000000000" pitchFamily="2" charset="-78"/>
              </a:endParaRPr>
            </a:p>
          </p:txBody>
        </p:sp>
      </p:grpSp>
      <p:sp>
        <p:nvSpPr>
          <p:cNvPr id="134" name="Rectangle 133"/>
          <p:cNvSpPr>
            <a:spLocks noChangeArrowheads="1"/>
          </p:cNvSpPr>
          <p:nvPr/>
        </p:nvSpPr>
        <p:spPr bwMode="auto">
          <a:xfrm>
            <a:off x="1952625" y="2404283"/>
            <a:ext cx="52387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1" eaLnBrk="1" hangingPunct="1">
              <a:defRPr/>
            </a:pPr>
            <a:r>
              <a:rPr lang="fa-IR" altLang="en-US" sz="3600" dirty="0">
                <a:solidFill>
                  <a:srgbClr val="F2F2F2"/>
                </a:solidFill>
                <a:latin typeface="XeroSans" panose="020B0604020202020204" pitchFamily="34" charset="-78"/>
                <a:cs typeface="B Homa" panose="00000400000000000000" pitchFamily="2" charset="-78"/>
              </a:rPr>
              <a:t>نام شرکت</a:t>
            </a:r>
            <a:endParaRPr lang="id-ID" altLang="en-US" sz="3600" dirty="0">
              <a:solidFill>
                <a:srgbClr val="F2F2F2"/>
              </a:solidFill>
              <a:latin typeface="XeroSans" panose="020B0604020202020204" pitchFamily="34" charset="-78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63357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172734" y="0"/>
            <a:ext cx="798532" cy="254000"/>
          </a:xfrm>
          <a:prstGeom prst="rect">
            <a:avLst/>
          </a:prstGeom>
          <a:solidFill>
            <a:srgbClr val="00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Homa" panose="00000400000000000000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72155" y="324325"/>
            <a:ext cx="239969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a-I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ارزیابی بازار و سرمایه گذاری</a:t>
            </a:r>
          </a:p>
        </p:txBody>
      </p:sp>
      <p:sp>
        <p:nvSpPr>
          <p:cNvPr id="9" name="Rectangle 8"/>
          <p:cNvSpPr/>
          <p:nvPr/>
        </p:nvSpPr>
        <p:spPr>
          <a:xfrm>
            <a:off x="8738869" y="0"/>
            <a:ext cx="405130" cy="6858000"/>
          </a:xfrm>
          <a:prstGeom prst="rect">
            <a:avLst/>
          </a:prstGeom>
          <a:solidFill>
            <a:srgbClr val="3496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748751" y="1079258"/>
            <a:ext cx="1431609" cy="400110"/>
          </a:xfrm>
          <a:prstGeom prst="rect">
            <a:avLst/>
          </a:prstGeom>
        </p:spPr>
        <p:txBody>
          <a:bodyPr/>
          <a:lstStyle/>
          <a:p>
            <a:pPr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altLang="en-US" sz="2000" kern="0" dirty="0">
                <a:solidFill>
                  <a:srgbClr val="3496C2"/>
                </a:solidFill>
                <a:latin typeface="+mj-lt"/>
                <a:ea typeface="+mj-ea"/>
                <a:cs typeface="B Homa" panose="00000400000000000000" pitchFamily="2" charset="-78"/>
              </a:rPr>
              <a:t>بازار هدف</a:t>
            </a:r>
          </a:p>
        </p:txBody>
      </p:sp>
      <p:sp>
        <p:nvSpPr>
          <p:cNvPr id="196" name="Freeform 8"/>
          <p:cNvSpPr>
            <a:spLocks/>
          </p:cNvSpPr>
          <p:nvPr/>
        </p:nvSpPr>
        <p:spPr bwMode="auto">
          <a:xfrm>
            <a:off x="697085" y="4070750"/>
            <a:ext cx="555781" cy="11700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649"/>
              </a:cxn>
              <a:cxn ang="0">
                <a:pos x="203" y="649"/>
              </a:cxn>
              <a:cxn ang="0">
                <a:pos x="0" y="0"/>
              </a:cxn>
            </a:cxnLst>
            <a:rect l="0" t="0" r="r" b="b"/>
            <a:pathLst>
              <a:path w="203" h="649">
                <a:moveTo>
                  <a:pt x="0" y="0"/>
                </a:moveTo>
                <a:lnTo>
                  <a:pt x="0" y="649"/>
                </a:lnTo>
                <a:lnTo>
                  <a:pt x="203" y="649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white">
                  <a:lumMod val="50000"/>
                </a:prstClr>
              </a:solidFill>
              <a:latin typeface="Lato" panose="020F0502020204030203" pitchFamily="34" charset="0"/>
              <a:ea typeface="Roboto" panose="02000000000000000000" pitchFamily="2" charset="0"/>
              <a:cs typeface="B Homa" panose="00000400000000000000" pitchFamily="2" charset="-78"/>
            </a:endParaRPr>
          </a:p>
        </p:txBody>
      </p:sp>
      <p:sp>
        <p:nvSpPr>
          <p:cNvPr id="197" name="Freeform 10"/>
          <p:cNvSpPr>
            <a:spLocks/>
          </p:cNvSpPr>
          <p:nvPr/>
        </p:nvSpPr>
        <p:spPr bwMode="auto">
          <a:xfrm>
            <a:off x="1266554" y="3551534"/>
            <a:ext cx="1171793" cy="1689254"/>
          </a:xfrm>
          <a:custGeom>
            <a:avLst/>
            <a:gdLst/>
            <a:ahLst/>
            <a:cxnLst>
              <a:cxn ang="0">
                <a:pos x="215" y="0"/>
              </a:cxn>
              <a:cxn ang="0">
                <a:pos x="428" y="937"/>
              </a:cxn>
              <a:cxn ang="0">
                <a:pos x="0" y="937"/>
              </a:cxn>
              <a:cxn ang="0">
                <a:pos x="215" y="0"/>
              </a:cxn>
            </a:cxnLst>
            <a:rect l="0" t="0" r="r" b="b"/>
            <a:pathLst>
              <a:path w="428" h="937">
                <a:moveTo>
                  <a:pt x="215" y="0"/>
                </a:moveTo>
                <a:lnTo>
                  <a:pt x="428" y="937"/>
                </a:lnTo>
                <a:lnTo>
                  <a:pt x="0" y="937"/>
                </a:lnTo>
                <a:lnTo>
                  <a:pt x="215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white">
                  <a:lumMod val="50000"/>
                </a:prstClr>
              </a:solidFill>
              <a:latin typeface="Lato" panose="020F0502020204030203" pitchFamily="34" charset="0"/>
              <a:ea typeface="Roboto" panose="02000000000000000000" pitchFamily="2" charset="0"/>
              <a:cs typeface="B Homa" panose="00000400000000000000" pitchFamily="2" charset="-78"/>
            </a:endParaRPr>
          </a:p>
        </p:txBody>
      </p:sp>
      <p:sp>
        <p:nvSpPr>
          <p:cNvPr id="198" name="Freeform 12"/>
          <p:cNvSpPr>
            <a:spLocks/>
          </p:cNvSpPr>
          <p:nvPr/>
        </p:nvSpPr>
        <p:spPr bwMode="auto">
          <a:xfrm>
            <a:off x="1855189" y="3564155"/>
            <a:ext cx="583160" cy="167663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30"/>
              </a:cxn>
              <a:cxn ang="0">
                <a:pos x="213" y="930"/>
              </a:cxn>
              <a:cxn ang="0">
                <a:pos x="213" y="930"/>
              </a:cxn>
              <a:cxn ang="0">
                <a:pos x="213" y="930"/>
              </a:cxn>
              <a:cxn ang="0">
                <a:pos x="0" y="0"/>
              </a:cxn>
            </a:cxnLst>
            <a:rect l="0" t="0" r="r" b="b"/>
            <a:pathLst>
              <a:path w="213" h="930">
                <a:moveTo>
                  <a:pt x="0" y="0"/>
                </a:moveTo>
                <a:lnTo>
                  <a:pt x="0" y="930"/>
                </a:lnTo>
                <a:lnTo>
                  <a:pt x="213" y="930"/>
                </a:lnTo>
                <a:lnTo>
                  <a:pt x="213" y="930"/>
                </a:lnTo>
                <a:lnTo>
                  <a:pt x="213" y="93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white">
                  <a:lumMod val="50000"/>
                </a:prstClr>
              </a:solidFill>
              <a:latin typeface="Lato" panose="020F0502020204030203" pitchFamily="34" charset="0"/>
              <a:ea typeface="Roboto" panose="02000000000000000000" pitchFamily="2" charset="0"/>
              <a:cs typeface="B Homa" panose="00000400000000000000" pitchFamily="2" charset="-78"/>
            </a:endParaRPr>
          </a:p>
        </p:txBody>
      </p:sp>
      <p:sp>
        <p:nvSpPr>
          <p:cNvPr id="199" name="Freeform 15"/>
          <p:cNvSpPr>
            <a:spLocks/>
          </p:cNvSpPr>
          <p:nvPr/>
        </p:nvSpPr>
        <p:spPr bwMode="auto">
          <a:xfrm>
            <a:off x="2991389" y="4391654"/>
            <a:ext cx="542091" cy="84913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198" y="471"/>
              </a:cxn>
              <a:cxn ang="0">
                <a:pos x="0" y="0"/>
              </a:cxn>
            </a:cxnLst>
            <a:rect l="0" t="0" r="r" b="b"/>
            <a:pathLst>
              <a:path w="198" h="471">
                <a:moveTo>
                  <a:pt x="0" y="0"/>
                </a:moveTo>
                <a:lnTo>
                  <a:pt x="0" y="0"/>
                </a:lnTo>
                <a:lnTo>
                  <a:pt x="198" y="471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  <a:ln w="9525">
            <a:noFill/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white">
                  <a:lumMod val="50000"/>
                </a:prstClr>
              </a:solidFill>
              <a:latin typeface="Lato" panose="020F0502020204030203" pitchFamily="34" charset="0"/>
              <a:ea typeface="Roboto" panose="02000000000000000000" pitchFamily="2" charset="0"/>
              <a:cs typeface="B Homa" panose="00000400000000000000" pitchFamily="2" charset="-78"/>
            </a:endParaRPr>
          </a:p>
        </p:txBody>
      </p:sp>
      <p:sp>
        <p:nvSpPr>
          <p:cNvPr id="200" name="Freeform 16"/>
          <p:cNvSpPr>
            <a:spLocks/>
          </p:cNvSpPr>
          <p:nvPr/>
        </p:nvSpPr>
        <p:spPr bwMode="auto">
          <a:xfrm>
            <a:off x="2991389" y="4391654"/>
            <a:ext cx="542091" cy="84913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198" y="471"/>
              </a:cxn>
              <a:cxn ang="0">
                <a:pos x="0" y="0"/>
              </a:cxn>
            </a:cxnLst>
            <a:rect l="0" t="0" r="r" b="b"/>
            <a:pathLst>
              <a:path w="198" h="471">
                <a:moveTo>
                  <a:pt x="0" y="0"/>
                </a:moveTo>
                <a:lnTo>
                  <a:pt x="0" y="0"/>
                </a:lnTo>
                <a:lnTo>
                  <a:pt x="198" y="471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white">
                  <a:lumMod val="50000"/>
                </a:prstClr>
              </a:solidFill>
              <a:latin typeface="Lato" panose="020F0502020204030203" pitchFamily="34" charset="0"/>
              <a:ea typeface="Roboto" panose="02000000000000000000" pitchFamily="2" charset="0"/>
              <a:cs typeface="B Homa" panose="00000400000000000000" pitchFamily="2" charset="-78"/>
            </a:endParaRPr>
          </a:p>
        </p:txBody>
      </p:sp>
      <p:sp>
        <p:nvSpPr>
          <p:cNvPr id="201" name="Freeform 18"/>
          <p:cNvSpPr>
            <a:spLocks/>
          </p:cNvSpPr>
          <p:nvPr/>
        </p:nvSpPr>
        <p:spPr bwMode="auto">
          <a:xfrm>
            <a:off x="2991389" y="4391654"/>
            <a:ext cx="542091" cy="84913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71"/>
              </a:cxn>
              <a:cxn ang="0">
                <a:pos x="198" y="471"/>
              </a:cxn>
              <a:cxn ang="0">
                <a:pos x="198" y="471"/>
              </a:cxn>
              <a:cxn ang="0">
                <a:pos x="198" y="471"/>
              </a:cxn>
              <a:cxn ang="0">
                <a:pos x="0" y="0"/>
              </a:cxn>
            </a:cxnLst>
            <a:rect l="0" t="0" r="r" b="b"/>
            <a:pathLst>
              <a:path w="198" h="471">
                <a:moveTo>
                  <a:pt x="0" y="0"/>
                </a:moveTo>
                <a:lnTo>
                  <a:pt x="0" y="471"/>
                </a:lnTo>
                <a:lnTo>
                  <a:pt x="198" y="471"/>
                </a:lnTo>
                <a:lnTo>
                  <a:pt x="198" y="471"/>
                </a:lnTo>
                <a:lnTo>
                  <a:pt x="198" y="471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white">
                  <a:lumMod val="50000"/>
                </a:prstClr>
              </a:solidFill>
              <a:latin typeface="Lato" panose="020F0502020204030203" pitchFamily="34" charset="0"/>
              <a:ea typeface="Roboto" panose="02000000000000000000" pitchFamily="2" charset="0"/>
              <a:cs typeface="B Homa" panose="00000400000000000000" pitchFamily="2" charset="-78"/>
            </a:endParaRPr>
          </a:p>
        </p:txBody>
      </p:sp>
      <p:sp>
        <p:nvSpPr>
          <p:cNvPr id="203" name="Freeform 22"/>
          <p:cNvSpPr>
            <a:spLocks/>
          </p:cNvSpPr>
          <p:nvPr/>
        </p:nvSpPr>
        <p:spPr bwMode="auto">
          <a:xfrm>
            <a:off x="4086523" y="3986018"/>
            <a:ext cx="536615" cy="1254771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696"/>
              </a:cxn>
              <a:cxn ang="0">
                <a:pos x="196" y="696"/>
              </a:cxn>
              <a:cxn ang="0">
                <a:pos x="0" y="0"/>
              </a:cxn>
            </a:cxnLst>
            <a:rect l="0" t="0" r="r" b="b"/>
            <a:pathLst>
              <a:path w="196" h="696">
                <a:moveTo>
                  <a:pt x="0" y="0"/>
                </a:moveTo>
                <a:lnTo>
                  <a:pt x="0" y="696"/>
                </a:lnTo>
                <a:lnTo>
                  <a:pt x="196" y="696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white">
                  <a:lumMod val="50000"/>
                </a:prstClr>
              </a:solidFill>
              <a:latin typeface="Lato" panose="020F0502020204030203" pitchFamily="34" charset="0"/>
              <a:ea typeface="Roboto" panose="02000000000000000000" pitchFamily="2" charset="0"/>
              <a:cs typeface="B Homa" panose="00000400000000000000" pitchFamily="2" charset="-78"/>
            </a:endParaRPr>
          </a:p>
        </p:txBody>
      </p:sp>
      <p:sp>
        <p:nvSpPr>
          <p:cNvPr id="204" name="Freeform 24"/>
          <p:cNvSpPr>
            <a:spLocks/>
          </p:cNvSpPr>
          <p:nvPr/>
        </p:nvSpPr>
        <p:spPr bwMode="auto">
          <a:xfrm>
            <a:off x="4642303" y="4213174"/>
            <a:ext cx="1070494" cy="1027614"/>
          </a:xfrm>
          <a:custGeom>
            <a:avLst/>
            <a:gdLst/>
            <a:ahLst/>
            <a:cxnLst>
              <a:cxn ang="0">
                <a:pos x="196" y="0"/>
              </a:cxn>
              <a:cxn ang="0">
                <a:pos x="391" y="570"/>
              </a:cxn>
              <a:cxn ang="0">
                <a:pos x="0" y="570"/>
              </a:cxn>
              <a:cxn ang="0">
                <a:pos x="196" y="0"/>
              </a:cxn>
            </a:cxnLst>
            <a:rect l="0" t="0" r="r" b="b"/>
            <a:pathLst>
              <a:path w="391" h="570">
                <a:moveTo>
                  <a:pt x="196" y="0"/>
                </a:moveTo>
                <a:lnTo>
                  <a:pt x="391" y="570"/>
                </a:lnTo>
                <a:lnTo>
                  <a:pt x="0" y="570"/>
                </a:lnTo>
                <a:lnTo>
                  <a:pt x="196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white">
                  <a:lumMod val="50000"/>
                </a:prstClr>
              </a:solidFill>
              <a:latin typeface="Lato" panose="020F0502020204030203" pitchFamily="34" charset="0"/>
              <a:ea typeface="Roboto" panose="02000000000000000000" pitchFamily="2" charset="0"/>
              <a:cs typeface="B Homa" panose="00000400000000000000" pitchFamily="2" charset="-78"/>
            </a:endParaRPr>
          </a:p>
        </p:txBody>
      </p:sp>
      <p:sp>
        <p:nvSpPr>
          <p:cNvPr id="205" name="Freeform 25"/>
          <p:cNvSpPr>
            <a:spLocks/>
          </p:cNvSpPr>
          <p:nvPr/>
        </p:nvSpPr>
        <p:spPr bwMode="auto">
          <a:xfrm>
            <a:off x="5187132" y="4216780"/>
            <a:ext cx="525664" cy="102400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192" y="568"/>
              </a:cxn>
              <a:cxn ang="0">
                <a:pos x="0" y="0"/>
              </a:cxn>
            </a:cxnLst>
            <a:rect l="0" t="0" r="r" b="b"/>
            <a:pathLst>
              <a:path w="192" h="568">
                <a:moveTo>
                  <a:pt x="0" y="0"/>
                </a:moveTo>
                <a:lnTo>
                  <a:pt x="0" y="0"/>
                </a:lnTo>
                <a:lnTo>
                  <a:pt x="192" y="568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  <a:ln w="9525">
            <a:noFill/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white">
                  <a:lumMod val="50000"/>
                </a:prstClr>
              </a:solidFill>
              <a:latin typeface="Lato" panose="020F0502020204030203" pitchFamily="34" charset="0"/>
              <a:ea typeface="Roboto" panose="02000000000000000000" pitchFamily="2" charset="0"/>
              <a:cs typeface="B Homa" panose="00000400000000000000" pitchFamily="2" charset="-78"/>
            </a:endParaRPr>
          </a:p>
        </p:txBody>
      </p:sp>
      <p:sp>
        <p:nvSpPr>
          <p:cNvPr id="206" name="Freeform 26"/>
          <p:cNvSpPr>
            <a:spLocks/>
          </p:cNvSpPr>
          <p:nvPr/>
        </p:nvSpPr>
        <p:spPr bwMode="auto">
          <a:xfrm>
            <a:off x="5187132" y="4216780"/>
            <a:ext cx="525664" cy="102400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192" y="568"/>
              </a:cxn>
              <a:cxn ang="0">
                <a:pos x="0" y="0"/>
              </a:cxn>
            </a:cxnLst>
            <a:rect l="0" t="0" r="r" b="b"/>
            <a:pathLst>
              <a:path w="192" h="568">
                <a:moveTo>
                  <a:pt x="0" y="0"/>
                </a:moveTo>
                <a:lnTo>
                  <a:pt x="0" y="0"/>
                </a:lnTo>
                <a:lnTo>
                  <a:pt x="192" y="568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white">
                  <a:lumMod val="50000"/>
                </a:prstClr>
              </a:solidFill>
              <a:latin typeface="Lato" panose="020F0502020204030203" pitchFamily="34" charset="0"/>
              <a:ea typeface="Roboto" panose="02000000000000000000" pitchFamily="2" charset="0"/>
              <a:cs typeface="B Homa" panose="00000400000000000000" pitchFamily="2" charset="-78"/>
            </a:endParaRPr>
          </a:p>
        </p:txBody>
      </p:sp>
      <p:sp>
        <p:nvSpPr>
          <p:cNvPr id="207" name="Freeform 28"/>
          <p:cNvSpPr>
            <a:spLocks/>
          </p:cNvSpPr>
          <p:nvPr/>
        </p:nvSpPr>
        <p:spPr bwMode="auto">
          <a:xfrm>
            <a:off x="5187132" y="4216780"/>
            <a:ext cx="525664" cy="102400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68"/>
              </a:cxn>
              <a:cxn ang="0">
                <a:pos x="192" y="568"/>
              </a:cxn>
              <a:cxn ang="0">
                <a:pos x="0" y="0"/>
              </a:cxn>
            </a:cxnLst>
            <a:rect l="0" t="0" r="r" b="b"/>
            <a:pathLst>
              <a:path w="192" h="568">
                <a:moveTo>
                  <a:pt x="0" y="0"/>
                </a:moveTo>
                <a:lnTo>
                  <a:pt x="0" y="568"/>
                </a:lnTo>
                <a:lnTo>
                  <a:pt x="192" y="568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white">
                  <a:lumMod val="50000"/>
                </a:prstClr>
              </a:solidFill>
              <a:latin typeface="Lato" panose="020F0502020204030203" pitchFamily="34" charset="0"/>
              <a:ea typeface="Roboto" panose="02000000000000000000" pitchFamily="2" charset="0"/>
              <a:cs typeface="B Homa" panose="00000400000000000000" pitchFamily="2" charset="-78"/>
            </a:endParaRPr>
          </a:p>
        </p:txBody>
      </p:sp>
      <p:sp>
        <p:nvSpPr>
          <p:cNvPr id="208" name="Freeform 30"/>
          <p:cNvSpPr>
            <a:spLocks/>
          </p:cNvSpPr>
          <p:nvPr/>
        </p:nvSpPr>
        <p:spPr bwMode="auto">
          <a:xfrm>
            <a:off x="5723747" y="3737227"/>
            <a:ext cx="1141677" cy="1503561"/>
          </a:xfrm>
          <a:custGeom>
            <a:avLst/>
            <a:gdLst/>
            <a:ahLst/>
            <a:cxnLst>
              <a:cxn ang="0">
                <a:pos x="209" y="0"/>
              </a:cxn>
              <a:cxn ang="0">
                <a:pos x="417" y="834"/>
              </a:cxn>
              <a:cxn ang="0">
                <a:pos x="0" y="834"/>
              </a:cxn>
              <a:cxn ang="0">
                <a:pos x="209" y="0"/>
              </a:cxn>
            </a:cxnLst>
            <a:rect l="0" t="0" r="r" b="b"/>
            <a:pathLst>
              <a:path w="417" h="834">
                <a:moveTo>
                  <a:pt x="209" y="0"/>
                </a:moveTo>
                <a:lnTo>
                  <a:pt x="417" y="834"/>
                </a:lnTo>
                <a:lnTo>
                  <a:pt x="0" y="834"/>
                </a:lnTo>
                <a:lnTo>
                  <a:pt x="209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white">
                  <a:lumMod val="50000"/>
                </a:prstClr>
              </a:solidFill>
              <a:latin typeface="Lato" panose="020F0502020204030203" pitchFamily="34" charset="0"/>
              <a:ea typeface="Roboto" panose="02000000000000000000" pitchFamily="2" charset="0"/>
              <a:cs typeface="B Homa" panose="00000400000000000000" pitchFamily="2" charset="-78"/>
            </a:endParaRPr>
          </a:p>
        </p:txBody>
      </p:sp>
      <p:sp>
        <p:nvSpPr>
          <p:cNvPr id="209" name="Freeform 32"/>
          <p:cNvSpPr>
            <a:spLocks/>
          </p:cNvSpPr>
          <p:nvPr/>
        </p:nvSpPr>
        <p:spPr bwMode="auto">
          <a:xfrm>
            <a:off x="6301431" y="3749846"/>
            <a:ext cx="563993" cy="149094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827"/>
              </a:cxn>
              <a:cxn ang="0">
                <a:pos x="206" y="827"/>
              </a:cxn>
              <a:cxn ang="0">
                <a:pos x="203" y="827"/>
              </a:cxn>
              <a:cxn ang="0">
                <a:pos x="206" y="825"/>
              </a:cxn>
              <a:cxn ang="0">
                <a:pos x="0" y="0"/>
              </a:cxn>
            </a:cxnLst>
            <a:rect l="0" t="0" r="r" b="b"/>
            <a:pathLst>
              <a:path w="206" h="827">
                <a:moveTo>
                  <a:pt x="0" y="0"/>
                </a:moveTo>
                <a:lnTo>
                  <a:pt x="0" y="827"/>
                </a:lnTo>
                <a:lnTo>
                  <a:pt x="206" y="827"/>
                </a:lnTo>
                <a:lnTo>
                  <a:pt x="203" y="827"/>
                </a:lnTo>
                <a:lnTo>
                  <a:pt x="206" y="825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white">
                  <a:lumMod val="50000"/>
                </a:prstClr>
              </a:solidFill>
              <a:latin typeface="Lato" panose="020F0502020204030203" pitchFamily="34" charset="0"/>
              <a:ea typeface="Roboto" panose="02000000000000000000" pitchFamily="2" charset="0"/>
              <a:cs typeface="B Homa" panose="00000400000000000000" pitchFamily="2" charset="-78"/>
            </a:endParaRPr>
          </a:p>
        </p:txBody>
      </p:sp>
      <p:sp>
        <p:nvSpPr>
          <p:cNvPr id="242" name="Rectangle 241"/>
          <p:cNvSpPr/>
          <p:nvPr/>
        </p:nvSpPr>
        <p:spPr>
          <a:xfrm>
            <a:off x="5152467" y="2941991"/>
            <a:ext cx="3112616" cy="377867"/>
          </a:xfrm>
          <a:prstGeom prst="rect">
            <a:avLst/>
          </a:prstGeom>
        </p:spPr>
        <p:txBody>
          <a:bodyPr/>
          <a:lstStyle/>
          <a:p>
            <a:pPr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altLang="en-US" sz="2000" kern="0" dirty="0">
                <a:solidFill>
                  <a:srgbClr val="3496C2"/>
                </a:solidFill>
                <a:latin typeface="+mj-lt"/>
                <a:ea typeface="+mj-ea"/>
                <a:cs typeface="B Homa" panose="00000400000000000000" pitchFamily="2" charset="-78"/>
              </a:rPr>
              <a:t>فعالیت های بازاریابی انجام شده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E5406C-1E67-41A9-8FD6-5366AB0FDB68}" type="slidenum">
              <a:rPr lang="fa-IR" smtClean="0"/>
              <a:pPr/>
              <a:t>10</a:t>
            </a:fld>
            <a:endParaRPr lang="fa-IR" dirty="0"/>
          </a:p>
        </p:txBody>
      </p:sp>
      <p:sp>
        <p:nvSpPr>
          <p:cNvPr id="26" name="TextBox 25"/>
          <p:cNvSpPr txBox="1"/>
          <p:nvPr/>
        </p:nvSpPr>
        <p:spPr>
          <a:xfrm rot="16200000">
            <a:off x="7849246" y="3251437"/>
            <a:ext cx="216245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a-IR" sz="1600" dirty="0">
                <a:solidFill>
                  <a:schemeClr val="bg1"/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 شرکت دانش بنیان ................</a:t>
            </a:r>
            <a:endParaRPr lang="en-US" sz="1600" dirty="0">
              <a:solidFill>
                <a:schemeClr val="bg1"/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90721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1" grpId="0"/>
      <p:bldP spid="2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4172734" y="0"/>
            <a:ext cx="798532" cy="254000"/>
          </a:xfrm>
          <a:prstGeom prst="rect">
            <a:avLst/>
          </a:prstGeom>
          <a:solidFill>
            <a:srgbClr val="00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Homa" panose="00000400000000000000" pitchFamily="2" charset="-7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738869" y="0"/>
            <a:ext cx="405130" cy="6858000"/>
          </a:xfrm>
          <a:prstGeom prst="rect">
            <a:avLst/>
          </a:prstGeom>
          <a:solidFill>
            <a:srgbClr val="3496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372155" y="324325"/>
            <a:ext cx="239969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a-I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ارزیابی بازار و سرمایه گذاری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E5406C-1E67-41A9-8FD6-5366AB0FDB68}" type="slidenum">
              <a:rPr lang="fa-IR" smtClean="0"/>
              <a:pPr/>
              <a:t>11</a:t>
            </a:fld>
            <a:endParaRPr lang="fa-IR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7849246" y="3251437"/>
            <a:ext cx="216245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a-IR" sz="1600" dirty="0">
                <a:solidFill>
                  <a:schemeClr val="bg1"/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 شرکت دانش بنیان ................</a:t>
            </a:r>
            <a:endParaRPr lang="en-US" sz="1600" dirty="0">
              <a:solidFill>
                <a:schemeClr val="bg1"/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25129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4172734" y="0"/>
            <a:ext cx="798532" cy="254000"/>
          </a:xfrm>
          <a:prstGeom prst="rect">
            <a:avLst/>
          </a:prstGeom>
          <a:solidFill>
            <a:srgbClr val="00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Homa" panose="00000400000000000000" pitchFamily="2" charset="-7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738869" y="0"/>
            <a:ext cx="405130" cy="6858000"/>
          </a:xfrm>
          <a:prstGeom prst="rect">
            <a:avLst/>
          </a:prstGeom>
          <a:solidFill>
            <a:srgbClr val="3496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968185" y="1417467"/>
            <a:ext cx="4961728" cy="400110"/>
          </a:xfrm>
          <a:prstGeom prst="rect">
            <a:avLst/>
          </a:prstGeom>
        </p:spPr>
        <p:txBody>
          <a:bodyPr/>
          <a:lstStyle/>
          <a:p>
            <a:pPr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altLang="en-US" kern="0" dirty="0">
                <a:solidFill>
                  <a:srgbClr val="3496C2"/>
                </a:solidFill>
                <a:latin typeface="+mj-lt"/>
                <a:ea typeface="+mj-ea"/>
                <a:cs typeface="B Homa" panose="00000400000000000000" pitchFamily="2" charset="-78"/>
              </a:rPr>
              <a:t>میزان سرمایه مورد نیاز طرح و نحوه تامین مالی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372155" y="324325"/>
            <a:ext cx="239969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a-I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ارزیابی بازار و سرمایه گذاری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E5406C-1E67-41A9-8FD6-5366AB0FDB68}" type="slidenum">
              <a:rPr lang="fa-IR" smtClean="0"/>
              <a:pPr/>
              <a:t>12</a:t>
            </a:fld>
            <a:endParaRPr lang="fa-IR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7849246" y="3251437"/>
            <a:ext cx="216245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a-IR" sz="1600" dirty="0">
                <a:solidFill>
                  <a:schemeClr val="bg1"/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 شرکت دانش بنیان ................</a:t>
            </a:r>
            <a:endParaRPr lang="en-US" sz="1600" dirty="0">
              <a:solidFill>
                <a:schemeClr val="bg1"/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21121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8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2364263" y="462973"/>
            <a:ext cx="4073231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a-I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عنوان برخی از قرارداد ها و درآمد4 ساله شرکت</a:t>
            </a:r>
            <a:endParaRPr lang="id-ID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72734" y="0"/>
            <a:ext cx="798532" cy="254000"/>
          </a:xfrm>
          <a:prstGeom prst="rect">
            <a:avLst/>
          </a:prstGeom>
          <a:solidFill>
            <a:srgbClr val="00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Homa" panose="000004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738870" y="0"/>
            <a:ext cx="405130" cy="6858000"/>
          </a:xfrm>
          <a:prstGeom prst="rect">
            <a:avLst/>
          </a:prstGeom>
          <a:solidFill>
            <a:srgbClr val="3496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E5406C-1E67-41A9-8FD6-5366AB0FDB68}" type="slidenum">
              <a:rPr lang="fa-IR" smtClean="0"/>
              <a:pPr/>
              <a:t>13</a:t>
            </a:fld>
            <a:endParaRPr lang="fa-IR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7849246" y="3251437"/>
            <a:ext cx="216245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a-IR" sz="1600" dirty="0">
                <a:solidFill>
                  <a:schemeClr val="bg1"/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 شرکت دانش بنیان ................</a:t>
            </a:r>
            <a:endParaRPr lang="en-US" sz="1600" dirty="0">
              <a:solidFill>
                <a:schemeClr val="bg1"/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963830"/>
              </p:ext>
            </p:extLst>
          </p:nvPr>
        </p:nvGraphicFramePr>
        <p:xfrm>
          <a:off x="451697" y="972599"/>
          <a:ext cx="7502421" cy="3627882"/>
        </p:xfrm>
        <a:graphic>
          <a:graphicData uri="http://schemas.openxmlformats.org/drawingml/2006/table">
            <a:tbl>
              <a:tblPr rtl="1" firstRow="1" firstCol="1" bandRow="1">
                <a:tableStyleId>{5DA37D80-6434-44D0-A028-1B22A696006F}</a:tableStyleId>
              </a:tblPr>
              <a:tblGrid>
                <a:gridCol w="542421">
                  <a:extLst>
                    <a:ext uri="{9D8B030D-6E8A-4147-A177-3AD203B41FA5}">
                      <a16:colId xmlns:a16="http://schemas.microsoft.com/office/drawing/2014/main" val="3929684216"/>
                    </a:ext>
                  </a:extLst>
                </a:gridCol>
                <a:gridCol w="3663749">
                  <a:extLst>
                    <a:ext uri="{9D8B030D-6E8A-4147-A177-3AD203B41FA5}">
                      <a16:colId xmlns:a16="http://schemas.microsoft.com/office/drawing/2014/main" val="1575307840"/>
                    </a:ext>
                  </a:extLst>
                </a:gridCol>
                <a:gridCol w="3296251">
                  <a:extLst>
                    <a:ext uri="{9D8B030D-6E8A-4147-A177-3AD203B41FA5}">
                      <a16:colId xmlns:a16="http://schemas.microsoft.com/office/drawing/2014/main" val="1532929232"/>
                    </a:ext>
                  </a:extLst>
                </a:gridCol>
              </a:tblGrid>
              <a:tr h="25704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2240" algn="l"/>
                          <a:tab pos="3263900" algn="l"/>
                        </a:tabLst>
                      </a:pPr>
                      <a:r>
                        <a:rPr lang="fa-IR" sz="1500">
                          <a:effectLst/>
                          <a:cs typeface="B Nazanin" panose="00000400000000000000" pitchFamily="2" charset="-78"/>
                        </a:rPr>
                        <a:t>دیف</a:t>
                      </a:r>
                      <a:endParaRPr lang="en-US" sz="110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2240" algn="l"/>
                          <a:tab pos="3263900" algn="l"/>
                        </a:tabLst>
                      </a:pPr>
                      <a:r>
                        <a:rPr lang="fa-IR" sz="1500" dirty="0">
                          <a:effectLst/>
                          <a:cs typeface="B Nazanin" panose="00000400000000000000" pitchFamily="2" charset="-78"/>
                        </a:rPr>
                        <a:t>عنوان قرارداد</a:t>
                      </a:r>
                      <a:endParaRPr lang="en-US" sz="1100" dirty="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2240" algn="l"/>
                          <a:tab pos="3263900" algn="l"/>
                        </a:tabLst>
                      </a:pPr>
                      <a:r>
                        <a:rPr lang="fa-IR" sz="1500">
                          <a:effectLst/>
                          <a:cs typeface="B Nazanin" panose="00000400000000000000" pitchFamily="2" charset="-78"/>
                        </a:rPr>
                        <a:t>کارفرما</a:t>
                      </a:r>
                      <a:endParaRPr lang="en-US" sz="110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5739654"/>
                  </a:ext>
                </a:extLst>
              </a:tr>
              <a:tr h="560832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2240" algn="l"/>
                          <a:tab pos="3263900" algn="l"/>
                        </a:tabLst>
                      </a:pPr>
                      <a:r>
                        <a:rPr lang="fa-IR" sz="1500"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10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tabLst>
                          <a:tab pos="142240" algn="l"/>
                          <a:tab pos="3263900" algn="l"/>
                        </a:tabLst>
                      </a:pPr>
                      <a:endParaRPr lang="en-US" sz="1100" dirty="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tabLst>
                          <a:tab pos="142240" algn="l"/>
                          <a:tab pos="3263900" algn="l"/>
                        </a:tabLst>
                      </a:pPr>
                      <a:endParaRPr lang="en-US" sz="110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40399591"/>
                  </a:ext>
                </a:extLst>
              </a:tr>
              <a:tr h="560832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2240" algn="l"/>
                          <a:tab pos="3263900" algn="l"/>
                        </a:tabLst>
                      </a:pPr>
                      <a:r>
                        <a:rPr lang="fa-IR" sz="1500"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110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tabLst>
                          <a:tab pos="142240" algn="l"/>
                          <a:tab pos="3263900" algn="l"/>
                        </a:tabLst>
                      </a:pPr>
                      <a:endParaRPr lang="en-US" sz="1100" dirty="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tabLst>
                          <a:tab pos="142240" algn="l"/>
                          <a:tab pos="3263900" algn="l"/>
                        </a:tabLst>
                      </a:pPr>
                      <a:endParaRPr lang="en-US" sz="110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03518761"/>
                  </a:ext>
                </a:extLst>
              </a:tr>
              <a:tr h="560832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2240" algn="l"/>
                          <a:tab pos="3263900" algn="l"/>
                        </a:tabLst>
                      </a:pPr>
                      <a:r>
                        <a:rPr lang="fa-IR" sz="1500">
                          <a:effectLst/>
                          <a:cs typeface="B Nazanin" panose="00000400000000000000" pitchFamily="2" charset="-78"/>
                        </a:rPr>
                        <a:t>3</a:t>
                      </a:r>
                      <a:endParaRPr lang="en-US" sz="110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tabLst>
                          <a:tab pos="142240" algn="l"/>
                          <a:tab pos="3263900" algn="l"/>
                        </a:tabLst>
                      </a:pPr>
                      <a:endParaRPr lang="en-US" sz="1100" dirty="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tabLst>
                          <a:tab pos="142240" algn="l"/>
                          <a:tab pos="3263900" algn="l"/>
                        </a:tabLst>
                      </a:pPr>
                      <a:endParaRPr lang="en-US" sz="110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65673218"/>
                  </a:ext>
                </a:extLst>
              </a:tr>
              <a:tr h="560832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2240" algn="l"/>
                          <a:tab pos="3263900" algn="l"/>
                        </a:tabLst>
                      </a:pPr>
                      <a:r>
                        <a:rPr lang="fa-IR" sz="1500">
                          <a:effectLst/>
                          <a:cs typeface="B Nazanin" panose="00000400000000000000" pitchFamily="2" charset="-78"/>
                        </a:rPr>
                        <a:t>4</a:t>
                      </a:r>
                      <a:endParaRPr lang="en-US" sz="110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tabLst>
                          <a:tab pos="142240" algn="l"/>
                          <a:tab pos="3263900" algn="l"/>
                        </a:tabLst>
                      </a:pPr>
                      <a:endParaRPr lang="en-US" sz="1100" dirty="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tabLst>
                          <a:tab pos="142240" algn="l"/>
                          <a:tab pos="3263900" algn="l"/>
                        </a:tabLst>
                      </a:pPr>
                      <a:endParaRPr lang="en-US" sz="110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09784393"/>
                  </a:ext>
                </a:extLst>
              </a:tr>
              <a:tr h="560832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2240" algn="l"/>
                          <a:tab pos="3263900" algn="l"/>
                        </a:tabLst>
                      </a:pPr>
                      <a:r>
                        <a:rPr lang="fa-IR" sz="1500">
                          <a:effectLst/>
                          <a:cs typeface="B Nazanin" panose="00000400000000000000" pitchFamily="2" charset="-78"/>
                        </a:rPr>
                        <a:t>5</a:t>
                      </a:r>
                      <a:endParaRPr lang="en-US" sz="110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tabLst>
                          <a:tab pos="142240" algn="l"/>
                          <a:tab pos="3263900" algn="l"/>
                        </a:tabLst>
                      </a:pPr>
                      <a:endParaRPr lang="en-US" sz="1100" dirty="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tabLst>
                          <a:tab pos="142240" algn="l"/>
                          <a:tab pos="3263900" algn="l"/>
                        </a:tabLst>
                      </a:pPr>
                      <a:endParaRPr lang="en-US" sz="110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08239567"/>
                  </a:ext>
                </a:extLst>
              </a:tr>
              <a:tr h="560832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2240" algn="l"/>
                          <a:tab pos="3263900" algn="l"/>
                        </a:tabLst>
                      </a:pPr>
                      <a:r>
                        <a:rPr lang="fa-IR" sz="1500">
                          <a:effectLst/>
                          <a:cs typeface="B Nazanin" panose="00000400000000000000" pitchFamily="2" charset="-78"/>
                        </a:rPr>
                        <a:t>6</a:t>
                      </a:r>
                      <a:endParaRPr lang="en-US" sz="110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tabLst>
                          <a:tab pos="142240" algn="l"/>
                          <a:tab pos="3263900" algn="l"/>
                        </a:tabLst>
                      </a:pPr>
                      <a:endParaRPr lang="en-US" sz="1100" dirty="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tabLst>
                          <a:tab pos="142240" algn="l"/>
                          <a:tab pos="3263900" algn="l"/>
                        </a:tabLst>
                      </a:pPr>
                      <a:endParaRPr lang="en-US" sz="1100" dirty="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62887598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754159"/>
              </p:ext>
            </p:extLst>
          </p:nvPr>
        </p:nvGraphicFramePr>
        <p:xfrm>
          <a:off x="451698" y="4818853"/>
          <a:ext cx="7502420" cy="1409616"/>
        </p:xfrm>
        <a:graphic>
          <a:graphicData uri="http://schemas.openxmlformats.org/drawingml/2006/table">
            <a:tbl>
              <a:tblPr rtl="1" firstRow="1" firstCol="1" bandRow="1">
                <a:tableStyleId>{5DA37D80-6434-44D0-A028-1B22A696006F}</a:tableStyleId>
              </a:tblPr>
              <a:tblGrid>
                <a:gridCol w="543384">
                  <a:extLst>
                    <a:ext uri="{9D8B030D-6E8A-4147-A177-3AD203B41FA5}">
                      <a16:colId xmlns:a16="http://schemas.microsoft.com/office/drawing/2014/main" val="1695432911"/>
                    </a:ext>
                  </a:extLst>
                </a:gridCol>
                <a:gridCol w="3643952">
                  <a:extLst>
                    <a:ext uri="{9D8B030D-6E8A-4147-A177-3AD203B41FA5}">
                      <a16:colId xmlns:a16="http://schemas.microsoft.com/office/drawing/2014/main" val="289246429"/>
                    </a:ext>
                  </a:extLst>
                </a:gridCol>
                <a:gridCol w="3315084">
                  <a:extLst>
                    <a:ext uri="{9D8B030D-6E8A-4147-A177-3AD203B41FA5}">
                      <a16:colId xmlns:a16="http://schemas.microsoft.com/office/drawing/2014/main" val="1460612279"/>
                    </a:ext>
                  </a:extLst>
                </a:gridCol>
              </a:tblGrid>
              <a:tr h="287952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2240" algn="l"/>
                          <a:tab pos="3263900" algn="l"/>
                        </a:tabLst>
                      </a:pPr>
                      <a:r>
                        <a:rPr lang="fa-IR" sz="1500" b="1">
                          <a:effectLst/>
                          <a:cs typeface="B Nazanin" panose="00000400000000000000" pitchFamily="2" charset="-78"/>
                        </a:rPr>
                        <a:t>ردیف</a:t>
                      </a:r>
                      <a:endParaRPr lang="en-US" sz="1100" b="1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2240" algn="l"/>
                          <a:tab pos="3263900" algn="l"/>
                        </a:tabLst>
                      </a:pPr>
                      <a:r>
                        <a:rPr lang="fa-IR" sz="1500" b="1" dirty="0">
                          <a:effectLst/>
                          <a:cs typeface="B Nazanin" panose="00000400000000000000" pitchFamily="2" charset="-78"/>
                        </a:rPr>
                        <a:t>سال</a:t>
                      </a:r>
                      <a:endParaRPr lang="en-US" sz="1100" b="1" dirty="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2240" algn="l"/>
                          <a:tab pos="3263900" algn="l"/>
                        </a:tabLst>
                      </a:pPr>
                      <a:r>
                        <a:rPr lang="fa-IR" sz="1500" b="1" dirty="0">
                          <a:effectLst/>
                          <a:cs typeface="B Nazanin" panose="00000400000000000000" pitchFamily="2" charset="-78"/>
                        </a:rPr>
                        <a:t>درآمد</a:t>
                      </a:r>
                      <a:r>
                        <a:rPr lang="fa-IR" sz="1500" b="1" baseline="0" dirty="0">
                          <a:effectLst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1500" b="1" dirty="0">
                          <a:effectLst/>
                          <a:cs typeface="B Nazanin" panose="00000400000000000000" pitchFamily="2" charset="-78"/>
                        </a:rPr>
                        <a:t>(ريال)</a:t>
                      </a:r>
                      <a:endParaRPr lang="en-US" sz="1100" b="1" dirty="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829683"/>
                  </a:ext>
                </a:extLst>
              </a:tr>
              <a:tr h="280416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2240" algn="l"/>
                          <a:tab pos="3263900" algn="l"/>
                        </a:tabLst>
                      </a:pPr>
                      <a:r>
                        <a:rPr lang="fa-IR" sz="1500" b="1"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100" b="1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tabLst>
                          <a:tab pos="142240" algn="l"/>
                          <a:tab pos="3263900" algn="l"/>
                        </a:tabLst>
                      </a:pPr>
                      <a:endParaRPr lang="en-US" sz="1100" b="1" dirty="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tabLst>
                          <a:tab pos="142240" algn="l"/>
                          <a:tab pos="3263900" algn="l"/>
                        </a:tabLst>
                      </a:pPr>
                      <a:endParaRPr lang="en-US" sz="1100" b="1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6398233"/>
                  </a:ext>
                </a:extLst>
              </a:tr>
              <a:tr h="280416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2240" algn="l"/>
                          <a:tab pos="3263900" algn="l"/>
                        </a:tabLst>
                      </a:pPr>
                      <a:r>
                        <a:rPr lang="fa-IR" sz="1500" b="1"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1100" b="1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tabLst>
                          <a:tab pos="142240" algn="l"/>
                          <a:tab pos="3263900" algn="l"/>
                        </a:tabLst>
                      </a:pPr>
                      <a:endParaRPr lang="en-US" sz="1100" b="1" dirty="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tabLst>
                          <a:tab pos="142240" algn="l"/>
                          <a:tab pos="3263900" algn="l"/>
                        </a:tabLst>
                      </a:pPr>
                      <a:endParaRPr lang="en-US" sz="1100" b="1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8432679"/>
                  </a:ext>
                </a:extLst>
              </a:tr>
              <a:tr h="280416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2240" algn="l"/>
                          <a:tab pos="3263900" algn="l"/>
                        </a:tabLst>
                      </a:pPr>
                      <a:r>
                        <a:rPr lang="fa-IR" sz="1500" b="1">
                          <a:effectLst/>
                          <a:cs typeface="B Nazanin" panose="00000400000000000000" pitchFamily="2" charset="-78"/>
                        </a:rPr>
                        <a:t>3</a:t>
                      </a:r>
                      <a:endParaRPr lang="en-US" sz="1100" b="1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tabLst>
                          <a:tab pos="142240" algn="l"/>
                          <a:tab pos="3263900" algn="l"/>
                        </a:tabLst>
                      </a:pPr>
                      <a:endParaRPr lang="en-US" sz="1100" b="1" dirty="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tabLst>
                          <a:tab pos="142240" algn="l"/>
                          <a:tab pos="3263900" algn="l"/>
                        </a:tabLst>
                      </a:pPr>
                      <a:endParaRPr lang="en-US" sz="1100" b="1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8347985"/>
                  </a:ext>
                </a:extLst>
              </a:tr>
              <a:tr h="280416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2240" algn="l"/>
                          <a:tab pos="3263900" algn="l"/>
                        </a:tabLst>
                      </a:pPr>
                      <a:r>
                        <a:rPr lang="fa-IR" sz="1500" b="1">
                          <a:effectLst/>
                          <a:cs typeface="B Nazanin" panose="00000400000000000000" pitchFamily="2" charset="-78"/>
                        </a:rPr>
                        <a:t>4</a:t>
                      </a:r>
                      <a:endParaRPr lang="en-US" sz="1100" b="1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tabLst>
                          <a:tab pos="142240" algn="l"/>
                          <a:tab pos="3263900" algn="l"/>
                        </a:tabLst>
                      </a:pPr>
                      <a:endParaRPr lang="en-US" sz="1100" b="1" dirty="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tabLst>
                          <a:tab pos="142240" algn="l"/>
                          <a:tab pos="3263900" algn="l"/>
                        </a:tabLst>
                      </a:pPr>
                      <a:endParaRPr lang="en-US" sz="1100" b="1" dirty="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23767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9637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3333750" y="3059668"/>
            <a:ext cx="24765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1" eaLnBrk="1" hangingPunct="1">
              <a:defRPr/>
            </a:pPr>
            <a:r>
              <a:rPr lang="fa-IR" altLang="en-US" sz="4200" dirty="0">
                <a:solidFill>
                  <a:schemeClr val="tx1">
                    <a:lumMod val="75000"/>
                    <a:lumOff val="25000"/>
                  </a:schemeClr>
                </a:solidFill>
                <a:latin typeface="XeroSans" panose="020B0604020202020204" pitchFamily="34" charset="-78"/>
                <a:cs typeface="B Homa" panose="00000400000000000000" pitchFamily="2" charset="-78"/>
              </a:rPr>
              <a:t>سوال؟</a:t>
            </a:r>
            <a:endParaRPr lang="id-ID" altLang="en-US" sz="4200" dirty="0">
              <a:solidFill>
                <a:schemeClr val="tx1">
                  <a:lumMod val="75000"/>
                  <a:lumOff val="25000"/>
                </a:schemeClr>
              </a:solidFill>
              <a:latin typeface="XeroSans" panose="020B0604020202020204" pitchFamily="34" charset="-78"/>
              <a:cs typeface="B Homa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72734" y="0"/>
            <a:ext cx="798532" cy="254000"/>
          </a:xfrm>
          <a:prstGeom prst="rect">
            <a:avLst/>
          </a:prstGeom>
          <a:solidFill>
            <a:srgbClr val="00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Homa" panose="000004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738870" y="0"/>
            <a:ext cx="405130" cy="6858000"/>
          </a:xfrm>
          <a:prstGeom prst="rect">
            <a:avLst/>
          </a:prstGeom>
          <a:solidFill>
            <a:srgbClr val="3496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E5406C-1E67-41A9-8FD6-5366AB0FDB68}" type="slidenum">
              <a:rPr lang="fa-IR" smtClean="0"/>
              <a:pPr/>
              <a:t>14</a:t>
            </a:fld>
            <a:endParaRPr lang="fa-IR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7849246" y="3251437"/>
            <a:ext cx="216245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a-IR" sz="1600" dirty="0">
                <a:solidFill>
                  <a:schemeClr val="bg1"/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 شرکت دانش بنیان ................</a:t>
            </a:r>
            <a:endParaRPr lang="en-US" sz="1600" dirty="0">
              <a:solidFill>
                <a:schemeClr val="bg1"/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33351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00808" y="3519488"/>
            <a:ext cx="471728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id-ID" sz="3000" b="1" dirty="0">
                <a:solidFill>
                  <a:schemeClr val="bg1">
                    <a:lumMod val="65000"/>
                  </a:schemeClr>
                </a:solidFill>
                <a:latin typeface="Lato" panose="020F0502020204030203" pitchFamily="34" charset="0"/>
                <a:ea typeface="Roboto" panose="02000000000000000000" pitchFamily="2" charset="0"/>
                <a:cs typeface="B Homa" panose="00000400000000000000" pitchFamily="2" charset="-78"/>
              </a:rPr>
              <a:t>THANKS FOR WATCHING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33550" y="2588180"/>
            <a:ext cx="56769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1" eaLnBrk="1" hangingPunct="1">
              <a:defRPr/>
            </a:pPr>
            <a:r>
              <a:rPr lang="fa-IR" altLang="en-US" sz="4200" dirty="0">
                <a:solidFill>
                  <a:schemeClr val="tx1">
                    <a:lumMod val="75000"/>
                    <a:lumOff val="25000"/>
                  </a:schemeClr>
                </a:solidFill>
                <a:latin typeface="XeroSans" panose="020B0604020202020204" pitchFamily="34" charset="-78"/>
                <a:cs typeface="B Homa" panose="00000400000000000000" pitchFamily="2" charset="-78"/>
              </a:rPr>
              <a:t>سپاس از حضور شما</a:t>
            </a:r>
            <a:endParaRPr lang="id-ID" altLang="en-US" sz="4200" dirty="0">
              <a:solidFill>
                <a:schemeClr val="tx1">
                  <a:lumMod val="75000"/>
                  <a:lumOff val="25000"/>
                </a:schemeClr>
              </a:solidFill>
              <a:latin typeface="XeroSans" panose="020B0604020202020204" pitchFamily="34" charset="-78"/>
              <a:cs typeface="B Homa" panose="00000400000000000000" pitchFamily="2" charset="-78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E5406C-1E67-41A9-8FD6-5366AB0FDB68}" type="slidenum">
              <a:rPr lang="fa-IR" smtClean="0"/>
              <a:pPr/>
              <a:t>15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9743613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3961256" y="432016"/>
            <a:ext cx="122148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a-I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اعضا و سوابق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8738869" y="0"/>
            <a:ext cx="405130" cy="6858000"/>
            <a:chOff x="8738869" y="0"/>
            <a:chExt cx="405130" cy="6858000"/>
          </a:xfrm>
        </p:grpSpPr>
        <p:sp>
          <p:nvSpPr>
            <p:cNvPr id="24" name="Rectangle 23"/>
            <p:cNvSpPr/>
            <p:nvPr/>
          </p:nvSpPr>
          <p:spPr>
            <a:xfrm>
              <a:off x="8738869" y="0"/>
              <a:ext cx="405130" cy="6858000"/>
            </a:xfrm>
            <a:prstGeom prst="rect">
              <a:avLst/>
            </a:prstGeom>
            <a:solidFill>
              <a:srgbClr val="3496C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cs typeface="B Homa" panose="00000400000000000000" pitchFamily="2" charset="-78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 rot="16200000">
              <a:off x="8156217" y="3251437"/>
              <a:ext cx="154850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fa-IR" sz="1600" dirty="0">
                  <a:solidFill>
                    <a:schemeClr val="bg1"/>
                  </a:solidFill>
                  <a:latin typeface="Bebas Neue" panose="020B0606020202050201" pitchFamily="34" charset="0"/>
                  <a:cs typeface="B Homa" panose="00000400000000000000" pitchFamily="2" charset="-78"/>
                </a:rPr>
                <a:t>توسعه سیستم کیهان</a:t>
              </a:r>
              <a:endParaRPr lang="en-US" sz="1600" dirty="0">
                <a:solidFill>
                  <a:schemeClr val="bg1"/>
                </a:solidFill>
                <a:latin typeface="Bebas Neue" panose="020B0606020202050201" pitchFamily="34" charset="0"/>
                <a:cs typeface="B Homa" panose="00000400000000000000" pitchFamily="2" charset="-78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8738870" y="0"/>
            <a:ext cx="405130" cy="6858000"/>
            <a:chOff x="8738869" y="0"/>
            <a:chExt cx="405130" cy="6858000"/>
          </a:xfrm>
        </p:grpSpPr>
        <p:sp>
          <p:nvSpPr>
            <p:cNvPr id="32" name="Rectangle 31"/>
            <p:cNvSpPr/>
            <p:nvPr/>
          </p:nvSpPr>
          <p:spPr>
            <a:xfrm>
              <a:off x="8738869" y="0"/>
              <a:ext cx="405130" cy="6858000"/>
            </a:xfrm>
            <a:prstGeom prst="rect">
              <a:avLst/>
            </a:prstGeom>
            <a:solidFill>
              <a:srgbClr val="3496C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cs typeface="B Homa" panose="00000400000000000000" pitchFamily="2" charset="-78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 rot="16200000">
              <a:off x="7849245" y="3251437"/>
              <a:ext cx="216245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fa-IR" sz="1600" dirty="0">
                  <a:solidFill>
                    <a:schemeClr val="bg1"/>
                  </a:solidFill>
                  <a:latin typeface="Bebas Neue" panose="020B0606020202050201" pitchFamily="34" charset="0"/>
                  <a:cs typeface="B Homa" panose="00000400000000000000" pitchFamily="2" charset="-78"/>
                </a:rPr>
                <a:t> شرکت دانش بنیان ................</a:t>
              </a:r>
              <a:endParaRPr lang="en-US" sz="1600" dirty="0">
                <a:solidFill>
                  <a:schemeClr val="bg1"/>
                </a:solidFill>
                <a:latin typeface="Bebas Neue" panose="020B0606020202050201" pitchFamily="34" charset="0"/>
                <a:cs typeface="B Homa" panose="00000400000000000000" pitchFamily="2" charset="-78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4172734" y="0"/>
            <a:ext cx="798532" cy="254000"/>
          </a:xfrm>
          <a:prstGeom prst="rect">
            <a:avLst/>
          </a:prstGeom>
          <a:solidFill>
            <a:srgbClr val="00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934475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E5406C-1E67-41A9-8FD6-5366AB0FDB68}" type="slidenum">
              <a:rPr lang="fa-IR" smtClean="0"/>
              <a:pPr/>
              <a:t>3</a:t>
            </a:fld>
            <a:endParaRPr lang="fa-IR" dirty="0"/>
          </a:p>
        </p:txBody>
      </p:sp>
      <p:sp>
        <p:nvSpPr>
          <p:cNvPr id="39" name="Rectangle 38"/>
          <p:cNvSpPr/>
          <p:nvPr/>
        </p:nvSpPr>
        <p:spPr>
          <a:xfrm>
            <a:off x="8738869" y="0"/>
            <a:ext cx="405130" cy="6858000"/>
          </a:xfrm>
          <a:prstGeom prst="rect">
            <a:avLst/>
          </a:prstGeom>
          <a:solidFill>
            <a:srgbClr val="3496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8851" y="432016"/>
            <a:ext cx="122629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a-I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زمینه فعالیت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72734" y="0"/>
            <a:ext cx="798532" cy="254000"/>
          </a:xfrm>
          <a:prstGeom prst="rect">
            <a:avLst/>
          </a:prstGeom>
          <a:solidFill>
            <a:srgbClr val="00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Homa" panose="000004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7849246" y="3251437"/>
            <a:ext cx="216245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a-IR" sz="1600" dirty="0">
                <a:solidFill>
                  <a:schemeClr val="bg1"/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 شرکت دانش بنیان ................</a:t>
            </a:r>
            <a:endParaRPr lang="en-US" sz="1600" dirty="0">
              <a:solidFill>
                <a:schemeClr val="bg1"/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969604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72734" y="0"/>
            <a:ext cx="798532" cy="254000"/>
          </a:xfrm>
          <a:prstGeom prst="rect">
            <a:avLst/>
          </a:prstGeom>
          <a:solidFill>
            <a:srgbClr val="00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Homa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40419" y="324325"/>
            <a:ext cx="126316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a-I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معرفی شرکت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8738869" y="0"/>
            <a:ext cx="405130" cy="6858000"/>
            <a:chOff x="8738869" y="0"/>
            <a:chExt cx="405130" cy="6858000"/>
          </a:xfrm>
        </p:grpSpPr>
        <p:sp>
          <p:nvSpPr>
            <p:cNvPr id="7" name="Rectangle 6"/>
            <p:cNvSpPr/>
            <p:nvPr/>
          </p:nvSpPr>
          <p:spPr>
            <a:xfrm>
              <a:off x="8738869" y="0"/>
              <a:ext cx="405130" cy="6858000"/>
            </a:xfrm>
            <a:prstGeom prst="rect">
              <a:avLst/>
            </a:prstGeom>
            <a:solidFill>
              <a:srgbClr val="3496C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cs typeface="B Homa" panose="00000400000000000000" pitchFamily="2" charset="-78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 rot="16200000">
              <a:off x="8930434" y="3251437"/>
              <a:ext cx="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endParaRPr lang="en-US" sz="1600" dirty="0">
                <a:solidFill>
                  <a:schemeClr val="bg1"/>
                </a:solidFill>
                <a:latin typeface="Bebas Neue" panose="020B0606020202050201" pitchFamily="34" charset="0"/>
                <a:cs typeface="B Homa" panose="00000400000000000000" pitchFamily="2" charset="-78"/>
              </a:endParaRPr>
            </a:p>
          </p:txBody>
        </p:sp>
      </p:grpSp>
      <p:sp>
        <p:nvSpPr>
          <p:cNvPr id="12" name="Rectangle 5"/>
          <p:cNvSpPr txBox="1">
            <a:spLocks noChangeArrowheads="1"/>
          </p:cNvSpPr>
          <p:nvPr/>
        </p:nvSpPr>
        <p:spPr>
          <a:xfrm>
            <a:off x="3465492" y="1457661"/>
            <a:ext cx="2127851" cy="481807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r" rtl="1">
              <a:defRPr/>
            </a:pPr>
            <a:r>
              <a:rPr lang="fa-IR" sz="2000" kern="0" dirty="0">
                <a:solidFill>
                  <a:srgbClr val="3496C2"/>
                </a:solidFill>
                <a:cs typeface="B Homa" panose="00000400000000000000" pitchFamily="2" charset="-78"/>
              </a:rPr>
              <a:t>حوزه‌های فعالیت</a:t>
            </a:r>
            <a:endParaRPr lang="en-US" sz="2000" kern="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49" name="Oval 18"/>
          <p:cNvSpPr>
            <a:spLocks noChangeAspect="1" noChangeArrowheads="1"/>
          </p:cNvSpPr>
          <p:nvPr/>
        </p:nvSpPr>
        <p:spPr bwMode="auto">
          <a:xfrm rot="16200000">
            <a:off x="4973246" y="2756379"/>
            <a:ext cx="1881194" cy="1885154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0">
            <a:solidFill>
              <a:schemeClr val="bg1">
                <a:lumMod val="85000"/>
              </a:scheme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srgbClr val="5C5C5C"/>
              </a:solidFill>
              <a:effectLst/>
              <a:uLnTx/>
              <a:uFillTx/>
              <a:latin typeface="Calibri" panose="020F0502020204030204"/>
              <a:cs typeface="B Homa" panose="00000400000000000000" pitchFamily="2" charset="-78"/>
            </a:endParaRPr>
          </a:p>
        </p:txBody>
      </p:sp>
      <p:grpSp>
        <p:nvGrpSpPr>
          <p:cNvPr id="76" name="Group 75"/>
          <p:cNvGrpSpPr>
            <a:grpSpLocks noChangeAspect="1"/>
          </p:cNvGrpSpPr>
          <p:nvPr/>
        </p:nvGrpSpPr>
        <p:grpSpPr>
          <a:xfrm>
            <a:off x="3618269" y="2446577"/>
            <a:ext cx="675000" cy="675000"/>
            <a:chOff x="5385173" y="1917525"/>
            <a:chExt cx="1440000" cy="1440000"/>
          </a:xfrm>
        </p:grpSpPr>
        <p:sp>
          <p:nvSpPr>
            <p:cNvPr id="77" name="Oval 76"/>
            <p:cNvSpPr>
              <a:spLocks noChangeAspect="1"/>
            </p:cNvSpPr>
            <p:nvPr/>
          </p:nvSpPr>
          <p:spPr>
            <a:xfrm>
              <a:off x="5385173" y="1917525"/>
              <a:ext cx="1440000" cy="1440000"/>
            </a:xfrm>
            <a:prstGeom prst="ellipse">
              <a:avLst/>
            </a:prstGeom>
            <a:solidFill>
              <a:srgbClr val="3F3F3F">
                <a:lumMod val="20000"/>
                <a:lumOff val="80000"/>
              </a:srgbClr>
            </a:solidFill>
            <a:ln w="254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35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cs typeface="B Homa" panose="00000400000000000000" pitchFamily="2" charset="-78"/>
              </a:endParaRPr>
            </a:p>
          </p:txBody>
        </p:sp>
        <p:sp>
          <p:nvSpPr>
            <p:cNvPr id="78" name="Oval 77"/>
            <p:cNvSpPr/>
            <p:nvPr/>
          </p:nvSpPr>
          <p:spPr>
            <a:xfrm>
              <a:off x="5475173" y="2007525"/>
              <a:ext cx="1260000" cy="1260000"/>
            </a:xfrm>
            <a:prstGeom prst="ellipse">
              <a:avLst/>
            </a:prstGeom>
            <a:solidFill>
              <a:srgbClr val="3F3F3F"/>
            </a:solidFill>
            <a:ln w="254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35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cs typeface="B Homa" panose="00000400000000000000" pitchFamily="2" charset="-78"/>
              </a:endParaRPr>
            </a:p>
          </p:txBody>
        </p:sp>
      </p:grpSp>
      <p:grpSp>
        <p:nvGrpSpPr>
          <p:cNvPr id="79" name="Group 78"/>
          <p:cNvGrpSpPr>
            <a:grpSpLocks noChangeAspect="1"/>
          </p:cNvGrpSpPr>
          <p:nvPr/>
        </p:nvGrpSpPr>
        <p:grpSpPr>
          <a:xfrm>
            <a:off x="3618269" y="3390566"/>
            <a:ext cx="675000" cy="675000"/>
            <a:chOff x="5385173" y="1917525"/>
            <a:chExt cx="1440000" cy="1440000"/>
          </a:xfrm>
        </p:grpSpPr>
        <p:sp>
          <p:nvSpPr>
            <p:cNvPr id="80" name="Oval 79"/>
            <p:cNvSpPr>
              <a:spLocks noChangeAspect="1"/>
            </p:cNvSpPr>
            <p:nvPr/>
          </p:nvSpPr>
          <p:spPr>
            <a:xfrm>
              <a:off x="5385173" y="1917525"/>
              <a:ext cx="1440000" cy="1440000"/>
            </a:xfrm>
            <a:prstGeom prst="ellipse">
              <a:avLst/>
            </a:prstGeom>
            <a:solidFill>
              <a:srgbClr val="2DA7E0">
                <a:lumMod val="20000"/>
                <a:lumOff val="80000"/>
              </a:srgbClr>
            </a:solidFill>
            <a:ln w="254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35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cs typeface="B Homa" panose="00000400000000000000" pitchFamily="2" charset="-78"/>
              </a:endParaRPr>
            </a:p>
          </p:txBody>
        </p:sp>
        <p:sp>
          <p:nvSpPr>
            <p:cNvPr id="81" name="Oval 80"/>
            <p:cNvSpPr/>
            <p:nvPr/>
          </p:nvSpPr>
          <p:spPr>
            <a:xfrm>
              <a:off x="5475173" y="2007525"/>
              <a:ext cx="1260000" cy="1260000"/>
            </a:xfrm>
            <a:prstGeom prst="ellipse">
              <a:avLst/>
            </a:prstGeom>
            <a:solidFill>
              <a:srgbClr val="2DA7E0"/>
            </a:solidFill>
            <a:ln w="254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35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cs typeface="B Homa" panose="00000400000000000000" pitchFamily="2" charset="-78"/>
              </a:endParaRPr>
            </a:p>
          </p:txBody>
        </p:sp>
      </p:grpSp>
      <p:grpSp>
        <p:nvGrpSpPr>
          <p:cNvPr id="82" name="Group 81"/>
          <p:cNvGrpSpPr>
            <a:grpSpLocks noChangeAspect="1"/>
          </p:cNvGrpSpPr>
          <p:nvPr/>
        </p:nvGrpSpPr>
        <p:grpSpPr>
          <a:xfrm>
            <a:off x="3618269" y="4334229"/>
            <a:ext cx="675000" cy="675000"/>
            <a:chOff x="5385173" y="1917525"/>
            <a:chExt cx="1440000" cy="1440000"/>
          </a:xfrm>
        </p:grpSpPr>
        <p:sp>
          <p:nvSpPr>
            <p:cNvPr id="83" name="Oval 82"/>
            <p:cNvSpPr>
              <a:spLocks noChangeAspect="1"/>
            </p:cNvSpPr>
            <p:nvPr/>
          </p:nvSpPr>
          <p:spPr>
            <a:xfrm>
              <a:off x="5385173" y="1917525"/>
              <a:ext cx="1440000" cy="1440000"/>
            </a:xfrm>
            <a:prstGeom prst="ellipse">
              <a:avLst/>
            </a:prstGeom>
            <a:solidFill>
              <a:srgbClr val="16A085">
                <a:lumMod val="20000"/>
                <a:lumOff val="80000"/>
              </a:srgbClr>
            </a:solidFill>
            <a:ln w="254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35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cs typeface="B Homa" panose="00000400000000000000" pitchFamily="2" charset="-78"/>
              </a:endParaRPr>
            </a:p>
          </p:txBody>
        </p:sp>
        <p:sp>
          <p:nvSpPr>
            <p:cNvPr id="84" name="Oval 83"/>
            <p:cNvSpPr/>
            <p:nvPr/>
          </p:nvSpPr>
          <p:spPr>
            <a:xfrm>
              <a:off x="5475173" y="2007525"/>
              <a:ext cx="1260000" cy="1260000"/>
            </a:xfrm>
            <a:prstGeom prst="ellipse">
              <a:avLst/>
            </a:prstGeom>
            <a:solidFill>
              <a:srgbClr val="16A085"/>
            </a:solidFill>
            <a:ln w="254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35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cs typeface="B Homa" panose="00000400000000000000" pitchFamily="2" charset="-78"/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4283845" y="2762647"/>
            <a:ext cx="488805" cy="1900893"/>
            <a:chOff x="4073344" y="2409504"/>
            <a:chExt cx="651740" cy="2534524"/>
          </a:xfrm>
        </p:grpSpPr>
        <p:cxnSp>
          <p:nvCxnSpPr>
            <p:cNvPr id="97" name="Straight Connector 96"/>
            <p:cNvCxnSpPr/>
            <p:nvPr/>
          </p:nvCxnSpPr>
          <p:spPr>
            <a:xfrm>
              <a:off x="4082869" y="2414050"/>
              <a:ext cx="152966" cy="0"/>
            </a:xfrm>
            <a:prstGeom prst="line">
              <a:avLst/>
            </a:prstGeom>
            <a:noFill/>
            <a:ln w="12700" cap="flat" cmpd="sng" algn="ctr">
              <a:solidFill>
                <a:sysClr val="window" lastClr="FFFFFF">
                  <a:lumMod val="65000"/>
                </a:sysClr>
              </a:solidFill>
              <a:prstDash val="sysDash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Straight Connector 97"/>
            <p:cNvCxnSpPr/>
            <p:nvPr/>
          </p:nvCxnSpPr>
          <p:spPr>
            <a:xfrm>
              <a:off x="4235835" y="2409504"/>
              <a:ext cx="0" cy="2534524"/>
            </a:xfrm>
            <a:prstGeom prst="line">
              <a:avLst/>
            </a:prstGeom>
            <a:noFill/>
            <a:ln w="12700" cap="flat" cmpd="sng" algn="ctr">
              <a:solidFill>
                <a:sysClr val="window" lastClr="FFFFFF">
                  <a:lumMod val="65000"/>
                </a:sysClr>
              </a:solidFill>
              <a:prstDash val="sysDash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99" name="Straight Connector 98"/>
            <p:cNvCxnSpPr/>
            <p:nvPr/>
          </p:nvCxnSpPr>
          <p:spPr>
            <a:xfrm>
              <a:off x="4082869" y="4944028"/>
              <a:ext cx="152966" cy="0"/>
            </a:xfrm>
            <a:prstGeom prst="line">
              <a:avLst/>
            </a:prstGeom>
            <a:noFill/>
            <a:ln w="12700" cap="flat" cmpd="sng" algn="ctr">
              <a:solidFill>
                <a:sysClr val="window" lastClr="FFFFFF">
                  <a:lumMod val="65000"/>
                </a:sysClr>
              </a:solidFill>
              <a:prstDash val="sysDash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Straight Connector 99"/>
            <p:cNvCxnSpPr/>
            <p:nvPr/>
          </p:nvCxnSpPr>
          <p:spPr>
            <a:xfrm>
              <a:off x="4073344" y="3691994"/>
              <a:ext cx="651740" cy="0"/>
            </a:xfrm>
            <a:prstGeom prst="line">
              <a:avLst/>
            </a:prstGeom>
            <a:noFill/>
            <a:ln w="12700" cap="flat" cmpd="sng" algn="ctr">
              <a:solidFill>
                <a:sysClr val="window" lastClr="FFFFFF">
                  <a:lumMod val="65000"/>
                </a:sysClr>
              </a:solidFill>
              <a:prstDash val="sysDash"/>
              <a:miter lim="800000"/>
              <a:headEnd type="none" w="med" len="med"/>
              <a:tailEnd type="oval" w="sm" len="sm"/>
            </a:ln>
            <a:effectLst/>
          </p:spPr>
        </p:cxnSp>
      </p:grp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E5406C-1E67-41A9-8FD6-5366AB0FDB68}" type="slidenum">
              <a:rPr lang="fa-IR" smtClean="0"/>
              <a:pPr/>
              <a:t>4</a:t>
            </a:fld>
            <a:endParaRPr lang="fa-IR" dirty="0"/>
          </a:p>
        </p:txBody>
      </p:sp>
      <p:sp>
        <p:nvSpPr>
          <p:cNvPr id="25" name="TextBox 24"/>
          <p:cNvSpPr txBox="1"/>
          <p:nvPr/>
        </p:nvSpPr>
        <p:spPr>
          <a:xfrm rot="16200000">
            <a:off x="8302895" y="3251437"/>
            <a:ext cx="1255152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a-IR" sz="1600" dirty="0">
                <a:solidFill>
                  <a:schemeClr val="bg1"/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 شرکت................</a:t>
            </a:r>
            <a:endParaRPr lang="en-US" sz="1600" dirty="0">
              <a:solidFill>
                <a:schemeClr val="bg1"/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15397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12" grpId="0"/>
      <p:bldP spid="4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72734" y="0"/>
            <a:ext cx="798532" cy="254000"/>
          </a:xfrm>
          <a:prstGeom prst="rect">
            <a:avLst/>
          </a:prstGeom>
          <a:solidFill>
            <a:srgbClr val="00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Homa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738869" y="0"/>
            <a:ext cx="405130" cy="6858000"/>
          </a:xfrm>
          <a:prstGeom prst="rect">
            <a:avLst/>
          </a:prstGeom>
          <a:solidFill>
            <a:srgbClr val="3496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5457930" y="927993"/>
            <a:ext cx="2089425" cy="481807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r" rtl="1">
              <a:defRPr/>
            </a:pPr>
            <a:r>
              <a:rPr lang="fa-IR" sz="2000" kern="0" dirty="0">
                <a:solidFill>
                  <a:srgbClr val="3496C2"/>
                </a:solidFill>
                <a:cs typeface="B Homa" panose="00000400000000000000" pitchFamily="2" charset="-78"/>
              </a:rPr>
              <a:t>مسئله و راهکار</a:t>
            </a:r>
            <a:endParaRPr lang="en-US" sz="2000" kern="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011123" y="1537999"/>
            <a:ext cx="428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3496C2"/>
                </a:solidFill>
                <a:cs typeface="B Homa" panose="00000400000000000000" pitchFamily="2" charset="-78"/>
                <a:sym typeface="Wingdings" panose="05000000000000000000" pitchFamily="2" charset="2"/>
              </a:rPr>
              <a:t></a:t>
            </a:r>
            <a:endParaRPr lang="fa-IR" sz="200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011123" y="2220195"/>
            <a:ext cx="428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3496C2"/>
                </a:solidFill>
                <a:cs typeface="B Homa" panose="00000400000000000000" pitchFamily="2" charset="-78"/>
                <a:sym typeface="Wingdings" panose="05000000000000000000" pitchFamily="2" charset="2"/>
              </a:rPr>
              <a:t></a:t>
            </a:r>
            <a:endParaRPr lang="fa-IR" sz="200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011123" y="2742271"/>
            <a:ext cx="428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3496C2"/>
                </a:solidFill>
                <a:cs typeface="B Homa" panose="00000400000000000000" pitchFamily="2" charset="-78"/>
                <a:sym typeface="Wingdings" panose="05000000000000000000" pitchFamily="2" charset="2"/>
              </a:rPr>
              <a:t></a:t>
            </a:r>
            <a:endParaRPr lang="fa-IR" sz="200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011123" y="3853067"/>
            <a:ext cx="428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3496C2"/>
                </a:solidFill>
                <a:cs typeface="B Homa" panose="00000400000000000000" pitchFamily="2" charset="-78"/>
                <a:sym typeface="Wingdings" panose="05000000000000000000" pitchFamily="2" charset="2"/>
              </a:rPr>
              <a:t></a:t>
            </a:r>
            <a:endParaRPr lang="fa-IR" sz="200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11123" y="4723932"/>
            <a:ext cx="428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3496C2"/>
                </a:solidFill>
                <a:cs typeface="B Homa" panose="00000400000000000000" pitchFamily="2" charset="-78"/>
                <a:sym typeface="Wingdings" panose="05000000000000000000" pitchFamily="2" charset="2"/>
              </a:rPr>
              <a:t></a:t>
            </a:r>
            <a:endParaRPr lang="fa-IR" sz="200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11123" y="5376690"/>
            <a:ext cx="428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3496C2"/>
                </a:solidFill>
                <a:cs typeface="B Homa" panose="00000400000000000000" pitchFamily="2" charset="-78"/>
                <a:sym typeface="Wingdings" panose="05000000000000000000" pitchFamily="2" charset="2"/>
              </a:rPr>
              <a:t></a:t>
            </a:r>
            <a:endParaRPr lang="fa-IR" sz="200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011123" y="5987472"/>
            <a:ext cx="428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3496C2"/>
                </a:solidFill>
                <a:cs typeface="B Homa" panose="00000400000000000000" pitchFamily="2" charset="-78"/>
                <a:sym typeface="Wingdings" panose="05000000000000000000" pitchFamily="2" charset="2"/>
              </a:rPr>
              <a:t></a:t>
            </a:r>
            <a:endParaRPr lang="fa-IR" sz="200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4"/>
          </p:nvPr>
        </p:nvSpPr>
        <p:spPr>
          <a:xfrm>
            <a:off x="4150930" y="6356350"/>
            <a:ext cx="499898" cy="365125"/>
          </a:xfrm>
        </p:spPr>
        <p:txBody>
          <a:bodyPr/>
          <a:lstStyle/>
          <a:p>
            <a:fld id="{D3E5406C-1E67-41A9-8FD6-5366AB0FDB68}" type="slidenum">
              <a:rPr lang="fa-IR" smtClean="0"/>
              <a:pPr/>
              <a:t>5</a:t>
            </a:fld>
            <a:endParaRPr lang="fa-IR" dirty="0"/>
          </a:p>
        </p:txBody>
      </p:sp>
      <p:sp>
        <p:nvSpPr>
          <p:cNvPr id="17" name="TextBox 16"/>
          <p:cNvSpPr txBox="1"/>
          <p:nvPr/>
        </p:nvSpPr>
        <p:spPr>
          <a:xfrm rot="16200000">
            <a:off x="7849246" y="3251437"/>
            <a:ext cx="216245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a-IR" sz="1600" dirty="0">
                <a:solidFill>
                  <a:schemeClr val="bg1"/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 شرکت دانش بنیان ................</a:t>
            </a:r>
            <a:endParaRPr lang="en-US" sz="1600" dirty="0">
              <a:solidFill>
                <a:schemeClr val="bg1"/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40419" y="324325"/>
            <a:ext cx="126316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a-I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معرفی شرکت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77780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/>
      <p:bldP spid="19" grpId="0"/>
      <p:bldP spid="21" grpId="0"/>
      <p:bldP spid="22" grpId="0"/>
      <p:bldP spid="23" grpId="0"/>
      <p:bldP spid="24" grpId="0"/>
      <p:bldP spid="26" grpId="0"/>
      <p:bldP spid="28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172734" y="0"/>
            <a:ext cx="798532" cy="254000"/>
          </a:xfrm>
          <a:prstGeom prst="rect">
            <a:avLst/>
          </a:prstGeom>
          <a:solidFill>
            <a:srgbClr val="00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Homa" panose="00000400000000000000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8903" y="324325"/>
            <a:ext cx="160620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a-I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معرفی محصولات 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738869" y="0"/>
            <a:ext cx="405130" cy="6858000"/>
          </a:xfrm>
          <a:prstGeom prst="rect">
            <a:avLst/>
          </a:prstGeom>
          <a:solidFill>
            <a:srgbClr val="3496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06991" y="1653758"/>
            <a:ext cx="2261107" cy="639219"/>
          </a:xfrm>
          <a:prstGeom prst="rect">
            <a:avLst/>
          </a:prstGeom>
        </p:spPr>
        <p:txBody>
          <a:bodyPr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altLang="en-US" kern="0" dirty="0">
                <a:solidFill>
                  <a:srgbClr val="3496C2"/>
                </a:solidFill>
                <a:latin typeface="+mj-lt"/>
                <a:ea typeface="+mj-ea"/>
                <a:cs typeface="B Homa" panose="00000400000000000000" pitchFamily="2" charset="-78"/>
              </a:rPr>
              <a:t>مشکلات نمونه های موجود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744153" y="2617857"/>
            <a:ext cx="428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3496C2"/>
                </a:solidFill>
                <a:cs typeface="B Homa" panose="00000400000000000000" pitchFamily="2" charset="-78"/>
                <a:sym typeface="Wingdings" panose="05000000000000000000" pitchFamily="2" charset="2"/>
              </a:rPr>
              <a:t></a:t>
            </a:r>
            <a:endParaRPr lang="fa-IR" sz="200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24383" y="2534291"/>
            <a:ext cx="428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3496C2"/>
                </a:solidFill>
                <a:cs typeface="B Homa" panose="00000400000000000000" pitchFamily="2" charset="-78"/>
                <a:sym typeface="Wingdings" panose="05000000000000000000" pitchFamily="2" charset="2"/>
              </a:rPr>
              <a:t></a:t>
            </a:r>
            <a:endParaRPr lang="fa-IR" sz="200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324383" y="3114159"/>
            <a:ext cx="428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3496C2"/>
                </a:solidFill>
                <a:cs typeface="B Homa" panose="00000400000000000000" pitchFamily="2" charset="-78"/>
                <a:sym typeface="Wingdings" panose="05000000000000000000" pitchFamily="2" charset="2"/>
              </a:rPr>
              <a:t></a:t>
            </a:r>
            <a:endParaRPr lang="fa-IR" sz="200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324383" y="3694027"/>
            <a:ext cx="428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3496C2"/>
                </a:solidFill>
                <a:cs typeface="B Homa" panose="00000400000000000000" pitchFamily="2" charset="-78"/>
                <a:sym typeface="Wingdings" panose="05000000000000000000" pitchFamily="2" charset="2"/>
              </a:rPr>
              <a:t></a:t>
            </a:r>
            <a:endParaRPr lang="fa-IR" sz="200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324383" y="4520116"/>
            <a:ext cx="428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3496C2"/>
                </a:solidFill>
                <a:cs typeface="B Homa" panose="00000400000000000000" pitchFamily="2" charset="-78"/>
                <a:sym typeface="Wingdings" panose="05000000000000000000" pitchFamily="2" charset="2"/>
              </a:rPr>
              <a:t></a:t>
            </a:r>
            <a:endParaRPr lang="fa-IR" sz="200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744153" y="3266109"/>
            <a:ext cx="428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3496C2"/>
                </a:solidFill>
                <a:cs typeface="B Homa" panose="00000400000000000000" pitchFamily="2" charset="-78"/>
                <a:sym typeface="Wingdings" panose="05000000000000000000" pitchFamily="2" charset="2"/>
              </a:rPr>
              <a:t></a:t>
            </a:r>
            <a:endParaRPr lang="fa-IR" sz="200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744153" y="3985994"/>
            <a:ext cx="428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3496C2"/>
                </a:solidFill>
                <a:cs typeface="B Homa" panose="00000400000000000000" pitchFamily="2" charset="-78"/>
                <a:sym typeface="Wingdings" panose="05000000000000000000" pitchFamily="2" charset="2"/>
              </a:rPr>
              <a:t></a:t>
            </a:r>
            <a:endParaRPr lang="fa-IR" sz="200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85217" y="1773311"/>
            <a:ext cx="3111284" cy="519665"/>
          </a:xfrm>
          <a:prstGeom prst="rect">
            <a:avLst/>
          </a:prstGeom>
        </p:spPr>
        <p:txBody>
          <a:bodyPr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altLang="en-US" sz="2000" kern="0" dirty="0">
                <a:solidFill>
                  <a:srgbClr val="3496C2"/>
                </a:solidFill>
                <a:latin typeface="+mj-lt"/>
                <a:ea typeface="+mj-ea"/>
                <a:cs typeface="B Homa" panose="00000400000000000000" pitchFamily="2" charset="-78"/>
              </a:rPr>
              <a:t>مزیت محصول/محصولات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E5406C-1E67-41A9-8FD6-5366AB0FDB68}" type="slidenum">
              <a:rPr lang="fa-IR" smtClean="0"/>
              <a:pPr/>
              <a:t>6</a:t>
            </a:fld>
            <a:endParaRPr lang="fa-IR" dirty="0"/>
          </a:p>
        </p:txBody>
      </p:sp>
      <p:sp>
        <p:nvSpPr>
          <p:cNvPr id="19" name="TextBox 18"/>
          <p:cNvSpPr txBox="1"/>
          <p:nvPr/>
        </p:nvSpPr>
        <p:spPr>
          <a:xfrm rot="16200000">
            <a:off x="7849246" y="3251437"/>
            <a:ext cx="216245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a-IR" sz="1600" dirty="0">
                <a:solidFill>
                  <a:schemeClr val="bg1"/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 شرکت دانش بنیان ................</a:t>
            </a:r>
            <a:endParaRPr lang="en-US" sz="1600" dirty="0">
              <a:solidFill>
                <a:schemeClr val="bg1"/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1675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1" grpId="0"/>
      <p:bldP spid="14" grpId="0"/>
      <p:bldP spid="16" grpId="0"/>
      <p:bldP spid="18" grpId="0"/>
      <p:bldP spid="20" grpId="0"/>
      <p:bldP spid="22" grpId="0"/>
      <p:bldP spid="24" grpId="0"/>
      <p:bldP spid="26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72734" y="0"/>
            <a:ext cx="798532" cy="254000"/>
          </a:xfrm>
          <a:prstGeom prst="rect">
            <a:avLst/>
          </a:prstGeom>
          <a:solidFill>
            <a:srgbClr val="00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Homa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32833" y="324325"/>
            <a:ext cx="1678345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a-I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نگاهی بر محصولات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738869" y="0"/>
            <a:ext cx="405130" cy="6858000"/>
          </a:xfrm>
          <a:prstGeom prst="rect">
            <a:avLst/>
          </a:prstGeom>
          <a:solidFill>
            <a:srgbClr val="3496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E5406C-1E67-41A9-8FD6-5366AB0FDB68}" type="slidenum">
              <a:rPr lang="fa-IR" smtClean="0"/>
              <a:pPr/>
              <a:t>7</a:t>
            </a:fld>
            <a:endParaRPr lang="fa-IR" dirty="0"/>
          </a:p>
        </p:txBody>
      </p:sp>
      <p:sp>
        <p:nvSpPr>
          <p:cNvPr id="13" name="Rectangle 5"/>
          <p:cNvSpPr txBox="1">
            <a:spLocks noChangeArrowheads="1"/>
          </p:cNvSpPr>
          <p:nvPr/>
        </p:nvSpPr>
        <p:spPr>
          <a:xfrm>
            <a:off x="2627290" y="1052937"/>
            <a:ext cx="5322753" cy="39445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r" rtl="1">
              <a:defRPr/>
            </a:pPr>
            <a:r>
              <a:rPr lang="fa-IR" sz="1600" kern="0" dirty="0">
                <a:solidFill>
                  <a:srgbClr val="3496C2"/>
                </a:solidFill>
                <a:cs typeface="B Homa" panose="00000400000000000000" pitchFamily="2" charset="-78"/>
              </a:rPr>
              <a:t>شرح وتصاویر محصول/محصولات</a:t>
            </a:r>
            <a:endParaRPr lang="en-US" sz="1600" kern="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7849246" y="3251437"/>
            <a:ext cx="216245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a-IR" sz="1600" dirty="0">
                <a:solidFill>
                  <a:schemeClr val="bg1"/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 شرکت دانش بنیان ................</a:t>
            </a:r>
            <a:endParaRPr lang="en-US" sz="1600" dirty="0">
              <a:solidFill>
                <a:schemeClr val="bg1"/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15202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4172734" y="0"/>
            <a:ext cx="798532" cy="254000"/>
          </a:xfrm>
          <a:prstGeom prst="rect">
            <a:avLst/>
          </a:prstGeom>
          <a:solidFill>
            <a:srgbClr val="00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Homa" panose="00000400000000000000" pitchFamily="2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87284" y="324325"/>
            <a:ext cx="769441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a-I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شرح فنی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738869" y="0"/>
            <a:ext cx="405130" cy="6858000"/>
          </a:xfrm>
          <a:prstGeom prst="rect">
            <a:avLst/>
          </a:prstGeom>
          <a:solidFill>
            <a:srgbClr val="3496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E5406C-1E67-41A9-8FD6-5366AB0FDB68}" type="slidenum">
              <a:rPr lang="fa-IR" smtClean="0"/>
              <a:pPr/>
              <a:t>8</a:t>
            </a:fld>
            <a:endParaRPr lang="fa-IR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7849246" y="3251437"/>
            <a:ext cx="216245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a-IR" sz="1600" dirty="0">
                <a:solidFill>
                  <a:schemeClr val="bg1"/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 شرکت دانش بنیان ................</a:t>
            </a:r>
            <a:endParaRPr lang="en-US" sz="1600" dirty="0">
              <a:solidFill>
                <a:schemeClr val="bg1"/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05220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72734" y="0"/>
            <a:ext cx="798532" cy="254000"/>
          </a:xfrm>
          <a:prstGeom prst="rect">
            <a:avLst/>
          </a:prstGeom>
          <a:solidFill>
            <a:srgbClr val="00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Homa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99171" y="324325"/>
            <a:ext cx="1745671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a-I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مجوزها و تاییدیه ها</a:t>
            </a:r>
          </a:p>
          <a:p>
            <a:pPr algn="ctr"/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738869" y="0"/>
            <a:ext cx="405130" cy="6858000"/>
          </a:xfrm>
          <a:prstGeom prst="rect">
            <a:avLst/>
          </a:prstGeom>
          <a:solidFill>
            <a:srgbClr val="3496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E5406C-1E67-41A9-8FD6-5366AB0FDB68}" type="slidenum">
              <a:rPr lang="fa-IR" smtClean="0"/>
              <a:pPr/>
              <a:t>9</a:t>
            </a:fld>
            <a:endParaRPr lang="fa-IR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7849246" y="3251437"/>
            <a:ext cx="216245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a-IR" sz="1600" dirty="0">
                <a:solidFill>
                  <a:schemeClr val="bg1"/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 شرکت دانش بنیان ................</a:t>
            </a:r>
            <a:endParaRPr lang="en-US" sz="1600" dirty="0">
              <a:solidFill>
                <a:schemeClr val="bg1"/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28363819"/>
      </p:ext>
    </p:extLst>
  </p:cSld>
  <p:clrMapOvr>
    <a:masterClrMapping/>
  </p:clrMapOvr>
</p:sld>
</file>

<file path=ppt/theme/theme1.xml><?xml version="1.0" encoding="utf-8"?>
<a:theme xmlns:a="http://schemas.openxmlformats.org/drawingml/2006/main" name="Clear whitout slide number">
  <a:themeElements>
    <a:clrScheme name="Vitamin C">
      <a:dk1>
        <a:srgbClr val="000000"/>
      </a:dk1>
      <a:lt1>
        <a:srgbClr val="FFFFFF"/>
      </a:lt1>
      <a:dk2>
        <a:srgbClr val="202125"/>
      </a:dk2>
      <a:lt2>
        <a:srgbClr val="FFFCFF"/>
      </a:lt2>
      <a:accent1>
        <a:srgbClr val="004B62"/>
      </a:accent1>
      <a:accent2>
        <a:srgbClr val="22957B"/>
      </a:accent2>
      <a:accent3>
        <a:srgbClr val="C5E041"/>
      </a:accent3>
      <a:accent4>
        <a:srgbClr val="FEE419"/>
      </a:accent4>
      <a:accent5>
        <a:srgbClr val="FD7F00"/>
      </a:accent5>
      <a:accent6>
        <a:srgbClr val="EE3B42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2436</TotalTime>
  <Words>265</Words>
  <Application>Microsoft Office PowerPoint</Application>
  <PresentationFormat>On-screen Show (4:3)</PresentationFormat>
  <Paragraphs>90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B Homa</vt:lpstr>
      <vt:lpstr>B Nazanin</vt:lpstr>
      <vt:lpstr>Bebas Neue</vt:lpstr>
      <vt:lpstr>Calibri</vt:lpstr>
      <vt:lpstr>Lato</vt:lpstr>
      <vt:lpstr>XeroSans</vt:lpstr>
      <vt:lpstr>Clear whitout slide number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Ehsan</dc:creator>
  <cp:lastModifiedBy>ABC</cp:lastModifiedBy>
  <cp:revision>113</cp:revision>
  <dcterms:created xsi:type="dcterms:W3CDTF">2019-10-28T13:50:06Z</dcterms:created>
  <dcterms:modified xsi:type="dcterms:W3CDTF">2024-12-23T07:34:17Z</dcterms:modified>
</cp:coreProperties>
</file>